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Open Sans"/>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OpenSans-regular.fntdata"/><Relationship Id="rId14" Type="http://schemas.openxmlformats.org/officeDocument/2006/relationships/slide" Target="slides/slide9.xml"/><Relationship Id="rId17" Type="http://schemas.openxmlformats.org/officeDocument/2006/relationships/font" Target="fonts/OpenSans-italic.fntdata"/><Relationship Id="rId16" Type="http://schemas.openxmlformats.org/officeDocument/2006/relationships/font" Target="fonts/OpenSans-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OpenSans-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e2c09be8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e2c09be8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900"/>
              </a:spcBef>
              <a:spcAft>
                <a:spcPts val="0"/>
              </a:spcAft>
              <a:buNone/>
            </a:pPr>
            <a:r>
              <a:rPr lang="en-GB" sz="1200">
                <a:solidFill>
                  <a:schemeClr val="dk1"/>
                </a:solidFill>
                <a:latin typeface="Cambria"/>
                <a:ea typeface="Cambria"/>
                <a:cs typeface="Cambria"/>
                <a:sym typeface="Cambria"/>
              </a:rPr>
              <a:t>Inspired by Prof Hussein Suleman’s closing keynote at OR2023 “Designing Repositories in Poor Countries” this workshop explored practical implementations of Suleman’s principles and goals. We encouraged developers, metadata specialists and managers to embrace, simple and sustainable approaches to making data safe and available using  well established static web  publishing techniques with on-demand indexes and discovery interfaces – contrasting with the complexity of current repository stacks which have grown into bloated enterprise software where setup and data migration are very expensive and hosting requirements are substantial. </a:t>
            </a:r>
            <a:endParaRPr sz="1200">
              <a:solidFill>
                <a:schemeClr val="dk1"/>
              </a:solidFill>
              <a:latin typeface="Cambria"/>
              <a:ea typeface="Cambria"/>
              <a:cs typeface="Cambria"/>
              <a:sym typeface="Cambria"/>
            </a:endParaRPr>
          </a:p>
          <a:p>
            <a:pPr indent="0" lvl="0" marL="0" rtl="0" algn="l">
              <a:spcBef>
                <a:spcPts val="900"/>
              </a:spcBef>
              <a:spcAft>
                <a:spcPts val="0"/>
              </a:spcAft>
              <a:buNone/>
            </a:pPr>
            <a:r>
              <a:t/>
            </a:r>
            <a:endParaRPr sz="1200">
              <a:solidFill>
                <a:schemeClr val="dk1"/>
              </a:solidFill>
              <a:latin typeface="Cambria"/>
              <a:ea typeface="Cambria"/>
              <a:cs typeface="Cambria"/>
              <a:sym typeface="Cambria"/>
            </a:endParaRPr>
          </a:p>
          <a:p>
            <a:pPr indent="0" lvl="0" marL="0" rtl="0" algn="l">
              <a:spcBef>
                <a:spcPts val="900"/>
              </a:spcBef>
              <a:spcAft>
                <a:spcPts val="0"/>
              </a:spcAft>
              <a:buNone/>
            </a:pPr>
            <a:r>
              <a:rPr lang="en-GB" sz="1200">
                <a:solidFill>
                  <a:schemeClr val="dk1"/>
                </a:solidFill>
                <a:latin typeface="Cambria"/>
                <a:ea typeface="Cambria"/>
                <a:cs typeface="Cambria"/>
                <a:sym typeface="Cambria"/>
              </a:rPr>
              <a:t>We explored a range of technologies including those mentioned in the keynote and the participants came up with the following ideas which they’ve been working on and documenting throughout the conference.</a:t>
            </a:r>
            <a:endParaRPr sz="1200">
              <a:solidFill>
                <a:schemeClr val="dk1"/>
              </a:solidFill>
              <a:latin typeface="Cambria"/>
              <a:ea typeface="Cambria"/>
              <a:cs typeface="Cambria"/>
              <a:sym typeface="Cambria"/>
            </a:endParaRPr>
          </a:p>
          <a:p>
            <a:pPr indent="0" lvl="0" marL="0" rtl="0" algn="l">
              <a:spcBef>
                <a:spcPts val="900"/>
              </a:spcBef>
              <a:spcAft>
                <a:spcPts val="0"/>
              </a:spcAft>
              <a:buNone/>
            </a:pPr>
            <a:r>
              <a:t/>
            </a:r>
            <a:endParaRPr sz="1200">
              <a:solidFill>
                <a:schemeClr val="dk1"/>
              </a:solidFill>
              <a:latin typeface="Cambria"/>
              <a:ea typeface="Cambria"/>
              <a:cs typeface="Cambria"/>
              <a:sym typeface="Cambria"/>
            </a:endParaRPr>
          </a:p>
          <a:p>
            <a:pPr indent="0" lvl="0" marL="0" rtl="0" algn="l">
              <a:spcBef>
                <a:spcPts val="900"/>
              </a:spcBef>
              <a:spcAft>
                <a:spcPts val="0"/>
              </a:spcAft>
              <a:buClr>
                <a:schemeClr val="dk1"/>
              </a:buClr>
              <a:buSzPts val="1100"/>
              <a:buFont typeface="Arial"/>
              <a:buNone/>
            </a:pPr>
            <a:r>
              <a:rPr lang="en-GB" sz="1200">
                <a:solidFill>
                  <a:schemeClr val="dk1"/>
                </a:solidFill>
                <a:latin typeface="Cambria"/>
                <a:ea typeface="Cambria"/>
                <a:cs typeface="Cambria"/>
                <a:sym typeface="Cambria"/>
              </a:rPr>
              <a:t>We’d love to see some of these ideas </a:t>
            </a:r>
            <a:r>
              <a:rPr lang="en-GB" sz="1200">
                <a:solidFill>
                  <a:schemeClr val="dk1"/>
                </a:solidFill>
                <a:latin typeface="Cambria"/>
                <a:ea typeface="Cambria"/>
                <a:cs typeface="Cambria"/>
                <a:sym typeface="Cambria"/>
              </a:rPr>
              <a:t>continue</a:t>
            </a:r>
            <a:r>
              <a:rPr lang="en-GB" sz="1200">
                <a:solidFill>
                  <a:schemeClr val="dk1"/>
                </a:solidFill>
                <a:latin typeface="Cambria"/>
                <a:ea typeface="Cambria"/>
                <a:cs typeface="Cambria"/>
                <a:sym typeface="Cambria"/>
              </a:rPr>
              <a:t> to develop and to show up at OR2025 as poster or dev-track submissions.</a:t>
            </a:r>
            <a:endParaRPr sz="1200">
              <a:solidFill>
                <a:schemeClr val="dk1"/>
              </a:solidFill>
              <a:latin typeface="Cambria"/>
              <a:ea typeface="Cambria"/>
              <a:cs typeface="Cambria"/>
              <a:sym typeface="Cambria"/>
            </a:endParaRPr>
          </a:p>
          <a:p>
            <a:pPr indent="0" lvl="0" marL="0" rtl="0" algn="l">
              <a:spcBef>
                <a:spcPts val="9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0e13468879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g20e13468879_1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e2c09be84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e2c09be84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a:solidFill>
                  <a:schemeClr val="dk1"/>
                </a:solidFill>
              </a:rPr>
              <a:t>Easy Open is a concept / proposal for a simple, maximally clear, user-friendly top level organization for providing self-contained browsable archives, repositories, datasets etc. which is compatible with the broadest range of existing packaging and metadata standards (but requires none).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a:solidFill>
                  <a:schemeClr val="dk1"/>
                </a:solidFill>
              </a:rPr>
              <a:t>The key goal of this proposed standardized top level organization is to make it as clear and easy as possible for a user to begin to consume the contents of a package without having to understand anything about the underlying packaging or metadata solutions used to organize and describe it, while also being compatible with existing and future standards and conventions for providing rich metadata and well organized and portable structure, enabling automated consumption by tools.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a:solidFill>
                  <a:schemeClr val="dk1"/>
                </a:solidFill>
              </a:rPr>
              <a:t>Easy Open focuses exclusively on the top level organization of user friendly, easily consumable, browsable, and platform portable content, and is a component of developing recommendations for producing maximally distributable and consumable packages of content, including</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operating system and filesystem agnostic</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compatible with commonly used web browsers, including text-only and no-javascript environments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GB">
                <a:solidFill>
                  <a:schemeClr val="dk1"/>
                </a:solidFill>
              </a:rPr>
              <a:t>Javascript and stylesheets can be used to make the browsing experience more dynamic and richer, but it is recommended that such functionality not be critical to consuming the core content of the package and that users aren't prevented in any significant way from consuming the content without Javascript or stylesheet support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self-contained and consumable offline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minimal run-time resource requirements</a:t>
            </a:r>
            <a:endParaRPr>
              <a:solidFill>
                <a:schemeClr val="dk1"/>
              </a:solidFill>
            </a:endParaRPr>
          </a:p>
          <a:p>
            <a:pPr indent="-298450" lvl="0" marL="457200" rtl="0" algn="l">
              <a:spcBef>
                <a:spcPts val="0"/>
              </a:spcBef>
              <a:spcAft>
                <a:spcPts val="0"/>
              </a:spcAft>
              <a:buClr>
                <a:schemeClr val="dk1"/>
              </a:buClr>
              <a:buSzPts val="1100"/>
              <a:buChar char="●"/>
            </a:pPr>
            <a:r>
              <a:rPr lang="en-GB">
                <a:solidFill>
                  <a:schemeClr val="dk1"/>
                </a:solidFill>
                <a:latin typeface="Open Sans"/>
                <a:ea typeface="Open Sans"/>
                <a:cs typeface="Open Sans"/>
                <a:sym typeface="Open Sans"/>
              </a:rPr>
              <a:t>all content should be as accessible as possible</a:t>
            </a:r>
            <a:endParaRPr>
              <a:solidFill>
                <a:schemeClr val="dk1"/>
              </a:solidFill>
            </a:endParaRPr>
          </a:p>
          <a:p>
            <a:pPr indent="0" lvl="0" marL="0" rtl="0" algn="l">
              <a:spcBef>
                <a:spcPts val="900"/>
              </a:spcBef>
              <a:spcAft>
                <a:spcPts val="0"/>
              </a:spcAft>
              <a:buNone/>
            </a:pPr>
            <a:r>
              <a:t/>
            </a:r>
            <a:endParaRPr/>
          </a:p>
          <a:p>
            <a:pPr indent="0" lvl="0" marL="0" rtl="0" algn="l">
              <a:spcBef>
                <a:spcPts val="0"/>
              </a:spcBef>
              <a:spcAft>
                <a:spcPts val="0"/>
              </a:spcAft>
              <a:buNone/>
            </a:pPr>
            <a:r>
              <a:rPr lang="en-GB"/>
              <a:t>Follow the QR code link for more details and examples.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0e13468879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0e13468879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e2c09be84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e2c09be84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e2c09be84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e2c09be84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GB" sz="1800">
                <a:solidFill>
                  <a:srgbClr val="595959"/>
                </a:solidFill>
              </a:rPr>
              <a:t>So, it turns out EPrints started work on this topic approximately </a:t>
            </a:r>
            <a:r>
              <a:rPr lang="en-GB" sz="1800">
                <a:solidFill>
                  <a:srgbClr val="595959"/>
                </a:solidFill>
              </a:rPr>
              <a:t>4610 days ago.</a:t>
            </a:r>
            <a:br>
              <a:rPr lang="en-GB" sz="1800">
                <a:solidFill>
                  <a:srgbClr val="595959"/>
                </a:solidFill>
              </a:rPr>
            </a:br>
            <a:r>
              <a:rPr lang="en-GB" sz="1800">
                <a:solidFill>
                  <a:srgbClr val="595959"/>
                </a:solidFill>
              </a:rPr>
              <a:t>None of us had </a:t>
            </a:r>
            <a:r>
              <a:rPr i="1" lang="en-GB" sz="1800">
                <a:solidFill>
                  <a:srgbClr val="595959"/>
                </a:solidFill>
              </a:rPr>
              <a:t>actually</a:t>
            </a:r>
            <a:r>
              <a:rPr lang="en-GB" sz="1800">
                <a:solidFill>
                  <a:srgbClr val="595959"/>
                </a:solidFill>
              </a:rPr>
              <a:t> run it. We have now. It still works, and outputs a static browseable site, thumbnails, content.</a:t>
            </a:r>
            <a:br>
              <a:rPr lang="en-GB" sz="1800">
                <a:solidFill>
                  <a:srgbClr val="595959"/>
                </a:solidFill>
              </a:rPr>
            </a:br>
            <a:br>
              <a:rPr lang="en-GB" sz="1800">
                <a:solidFill>
                  <a:srgbClr val="595959"/>
                </a:solidFill>
              </a:rPr>
            </a:br>
            <a:r>
              <a:rPr lang="en-GB" sz="1800">
                <a:solidFill>
                  <a:srgbClr val="595959"/>
                </a:solidFill>
              </a:rPr>
              <a:t>So we broke it whilst trying to make it output a site in the EasyOPEN format previously described.</a:t>
            </a:r>
            <a:br>
              <a:rPr lang="en-GB" sz="1800">
                <a:solidFill>
                  <a:srgbClr val="595959"/>
                </a:solidFill>
              </a:rPr>
            </a:br>
            <a:br>
              <a:rPr lang="en-GB" sz="1800">
                <a:solidFill>
                  <a:srgbClr val="595959"/>
                </a:solidFill>
              </a:rPr>
            </a:br>
            <a:r>
              <a:rPr lang="en-GB" sz="1800">
                <a:solidFill>
                  <a:srgbClr val="595959"/>
                </a:solidFill>
              </a:rPr>
              <a:t>Can output static metadata file in a variety of formats (e.g. DC, JSON)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e2c09be84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e2c09be84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t>You already heard the use case</a:t>
            </a:r>
            <a:r>
              <a:rPr lang="en-GB" sz="1700"/>
              <a:t>: Eritrea has no reliable Internet, so they rely on physical storage to send and receive Internet </a:t>
            </a:r>
            <a:r>
              <a:rPr lang="en-GB" sz="1700"/>
              <a:t>content</a:t>
            </a:r>
            <a:r>
              <a:rPr lang="en-GB" sz="1700"/>
              <a:t> from nearby regions with more reliable Internet. They run research repositories on their local networks, and caching proxy devices to serve some open </a:t>
            </a:r>
            <a:r>
              <a:rPr lang="en-GB" sz="1700"/>
              <a:t>educational</a:t>
            </a:r>
            <a:r>
              <a:rPr lang="en-GB" sz="1700"/>
              <a:t> content as if it were ‘online’.</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GB" sz="1700"/>
              <a:t>Our tools use projects with large, active communities,  common standards (including new one!), and practical considerations to get local research outputs out onto the Internet in the form of standalone, simple websites, and can also gather useful open resources from the Internet and package it in a way that can is simple to feed into devices like RACHEL Plus or host in local intranet webservers.</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GB" sz="1700"/>
              <a:t>We </a:t>
            </a:r>
            <a:r>
              <a:rPr lang="en-GB" sz="1700"/>
              <a:t>started</a:t>
            </a:r>
            <a:r>
              <a:rPr lang="en-GB" sz="1700"/>
              <a:t> our prototyping by harvesting OAI-PMH METS feeds from DSpace and EPrints repositories and producing HTML with XSLT as well as markdown frontmatter to feed into more fully-featured site generators like Jekyll, 11ty, Pelican.</a:t>
            </a:r>
            <a:endParaRPr sz="17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e2c09be849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e2c09be849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6" name="Shape 56"/>
        <p:cNvGrpSpPr/>
        <p:nvPr/>
      </p:nvGrpSpPr>
      <p:grpSpPr>
        <a:xfrm>
          <a:off x="0" y="0"/>
          <a:ext cx="0" cy="0"/>
          <a:chOff x="0" y="0"/>
          <a:chExt cx="0" cy="0"/>
        </a:xfrm>
      </p:grpSpPr>
      <p:sp>
        <p:nvSpPr>
          <p:cNvPr id="57" name="Google Shape;57;p14"/>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9" name="Google Shape;59;p14"/>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0" name="Google Shape;60;p1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1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2" name="Google Shape;62;p1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3" name="Shape 63"/>
        <p:cNvGrpSpPr/>
        <p:nvPr/>
      </p:nvGrpSpPr>
      <p:grpSpPr>
        <a:xfrm>
          <a:off x="0" y="0"/>
          <a:ext cx="0" cy="0"/>
          <a:chOff x="0" y="0"/>
          <a:chExt cx="0" cy="0"/>
        </a:xfrm>
      </p:grpSpPr>
      <p:sp>
        <p:nvSpPr>
          <p:cNvPr id="64" name="Google Shape;64;p15"/>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5" name="Google Shape;65;p15"/>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66" name="Google Shape;66;p1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7" name="Google Shape;67;p1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8" name="Google Shape;68;p1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9" name="Shape 69"/>
        <p:cNvGrpSpPr/>
        <p:nvPr/>
      </p:nvGrpSpPr>
      <p:grpSpPr>
        <a:xfrm>
          <a:off x="0" y="0"/>
          <a:ext cx="0" cy="0"/>
          <a:chOff x="0" y="0"/>
          <a:chExt cx="0" cy="0"/>
        </a:xfrm>
      </p:grpSpPr>
      <p:sp>
        <p:nvSpPr>
          <p:cNvPr id="70" name="Google Shape;70;p16"/>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1" name="Google Shape;71;p16"/>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2" name="Google Shape;72;p1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3" name="Google Shape;73;p1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4" name="Google Shape;74;p1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5" name="Shape 75"/>
        <p:cNvGrpSpPr/>
        <p:nvPr/>
      </p:nvGrpSpPr>
      <p:grpSpPr>
        <a:xfrm>
          <a:off x="0" y="0"/>
          <a:ext cx="0" cy="0"/>
          <a:chOff x="0" y="0"/>
          <a:chExt cx="0" cy="0"/>
        </a:xfrm>
      </p:grpSpPr>
      <p:sp>
        <p:nvSpPr>
          <p:cNvPr id="76" name="Google Shape;76;p17"/>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7" name="Google Shape;77;p17"/>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78" name="Google Shape;78;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9" name="Google Shape;79;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1" name="Shape 81"/>
        <p:cNvGrpSpPr/>
        <p:nvPr/>
      </p:nvGrpSpPr>
      <p:grpSpPr>
        <a:xfrm>
          <a:off x="0" y="0"/>
          <a:ext cx="0" cy="0"/>
          <a:chOff x="0" y="0"/>
          <a:chExt cx="0" cy="0"/>
        </a:xfrm>
      </p:grpSpPr>
      <p:sp>
        <p:nvSpPr>
          <p:cNvPr id="82" name="Google Shape;82;p18"/>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4" name="Google Shape;84;p18"/>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5" name="Google Shape;85;p18"/>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6" name="Google Shape;86;p18"/>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7" name="Google Shape;87;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8" name="Google Shape;88;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0" name="Shape 90"/>
        <p:cNvGrpSpPr/>
        <p:nvPr/>
      </p:nvGrpSpPr>
      <p:grpSpPr>
        <a:xfrm>
          <a:off x="0" y="0"/>
          <a:ext cx="0" cy="0"/>
          <a:chOff x="0" y="0"/>
          <a:chExt cx="0" cy="0"/>
        </a:xfrm>
      </p:grpSpPr>
      <p:sp>
        <p:nvSpPr>
          <p:cNvPr id="91" name="Google Shape;91;p19"/>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2" name="Google Shape;92;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4" name="Google Shape;94;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5" name="Shape 95"/>
        <p:cNvGrpSpPr/>
        <p:nvPr/>
      </p:nvGrpSpPr>
      <p:grpSpPr>
        <a:xfrm>
          <a:off x="0" y="0"/>
          <a:ext cx="0" cy="0"/>
          <a:chOff x="0" y="0"/>
          <a:chExt cx="0" cy="0"/>
        </a:xfrm>
      </p:grpSpPr>
      <p:sp>
        <p:nvSpPr>
          <p:cNvPr id="96" name="Google Shape;96;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1" name="Google Shape;101;p21"/>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02" name="Google Shape;102;p21"/>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03" name="Google Shape;103;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8" name="Google Shape;108;p22"/>
          <p:cNvSpPr/>
          <p:nvPr>
            <p:ph idx="2" type="pic"/>
          </p:nvPr>
        </p:nvSpPr>
        <p:spPr>
          <a:xfrm>
            <a:off x="3887391" y="740569"/>
            <a:ext cx="4629150" cy="3655219"/>
          </a:xfrm>
          <a:prstGeom prst="rect">
            <a:avLst/>
          </a:prstGeom>
          <a:noFill/>
          <a:ln>
            <a:noFill/>
          </a:ln>
        </p:spPr>
      </p:sp>
      <p:sp>
        <p:nvSpPr>
          <p:cNvPr id="109" name="Google Shape;109;p22"/>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0" name="Google Shape;110;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5" name="Google Shape;115;p23"/>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6" name="Google Shape;116;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7" name="Google Shape;117;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8" name="Google Shape;118;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1" name="Google Shape;121;p24"/>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2" name="Google Shape;122;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3" name="Google Shape;123;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6.jpg"/><Relationship Id="rId4" Type="http://schemas.openxmlformats.org/officeDocument/2006/relationships/image" Target="../media/image11.png"/><Relationship Id="rId5" Type="http://schemas.openxmlformats.org/officeDocument/2006/relationships/image" Target="../media/image8.png"/><Relationship Id="rId6"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lunrjs.co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2.png"/><Relationship Id="rId7"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l">
              <a:spcBef>
                <a:spcPts val="2400"/>
              </a:spcBef>
              <a:spcAft>
                <a:spcPts val="0"/>
              </a:spcAft>
              <a:buClr>
                <a:schemeClr val="dk1"/>
              </a:buClr>
              <a:buSzPts val="1100"/>
              <a:buFont typeface="Arial"/>
              <a:buNone/>
            </a:pPr>
            <a:r>
              <a:rPr b="1" lang="en-GB" sz="3300">
                <a:latin typeface="Open Sans"/>
                <a:ea typeface="Open Sans"/>
                <a:cs typeface="Open Sans"/>
                <a:sym typeface="Open Sans"/>
              </a:rPr>
              <a:t>‘Super - Simple - Static - Sustainable’ a low resource repository jam</a:t>
            </a:r>
            <a:endParaRPr b="1" sz="3300">
              <a:latin typeface="Open Sans"/>
              <a:ea typeface="Open Sans"/>
              <a:cs typeface="Open Sans"/>
              <a:sym typeface="Open Sans"/>
            </a:endParaRPr>
          </a:p>
        </p:txBody>
      </p:sp>
      <p:sp>
        <p:nvSpPr>
          <p:cNvPr id="130" name="Google Shape;130;p2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GB"/>
              <a:t>Progress Report </a:t>
            </a:r>
            <a:endParaRPr/>
          </a:p>
          <a:p>
            <a:pPr indent="0" lvl="0" marL="0" rtl="0" algn="ctr">
              <a:spcBef>
                <a:spcPts val="0"/>
              </a:spcBef>
              <a:spcAft>
                <a:spcPts val="0"/>
              </a:spcAft>
              <a:buNone/>
            </a:pPr>
            <a:r>
              <a:rPr lang="en-GB"/>
              <a:t>2024-06-06</a:t>
            </a:r>
            <a:endParaRPr/>
          </a:p>
        </p:txBody>
      </p:sp>
      <p:pic>
        <p:nvPicPr>
          <p:cNvPr id="131" name="Google Shape;131;p25"/>
          <p:cNvPicPr preferRelativeResize="0"/>
          <p:nvPr/>
        </p:nvPicPr>
        <p:blipFill>
          <a:blip r:embed="rId3">
            <a:alphaModFix/>
          </a:blip>
          <a:stretch>
            <a:fillRect/>
          </a:stretch>
        </p:blipFill>
        <p:spPr>
          <a:xfrm flipH="1">
            <a:off x="6866875" y="3088750"/>
            <a:ext cx="1854325" cy="1854325"/>
          </a:xfrm>
          <a:prstGeom prst="rect">
            <a:avLst/>
          </a:prstGeom>
          <a:noFill/>
          <a:ln>
            <a:noFill/>
          </a:ln>
        </p:spPr>
      </p:pic>
      <p:sp>
        <p:nvSpPr>
          <p:cNvPr id="132" name="Google Shape;132;p25"/>
          <p:cNvSpPr txBox="1"/>
          <p:nvPr>
            <p:ph idx="4294967295" type="body"/>
          </p:nvPr>
        </p:nvSpPr>
        <p:spPr>
          <a:xfrm>
            <a:off x="0" y="4798575"/>
            <a:ext cx="8434500" cy="3396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1200"/>
              </a:spcAft>
              <a:buSzPct val="74542"/>
              <a:buNone/>
            </a:pPr>
            <a:r>
              <a:rPr lang="en-GB" sz="1365">
                <a:latin typeface="Consolas"/>
                <a:ea typeface="Consolas"/>
                <a:cs typeface="Consolas"/>
                <a:sym typeface="Consolas"/>
              </a:rPr>
              <a:t>Open Repositories 2024, Göteborg, Sweden. June 2 - 6, 2024.</a:t>
            </a:r>
            <a:endParaRPr sz="1365">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6"/>
          <p:cNvSpPr txBox="1"/>
          <p:nvPr/>
        </p:nvSpPr>
        <p:spPr>
          <a:xfrm>
            <a:off x="159075" y="79550"/>
            <a:ext cx="3393600" cy="3393900"/>
          </a:xfrm>
          <a:prstGeom prst="rect">
            <a:avLst/>
          </a:prstGeom>
          <a:noFill/>
          <a:ln cap="flat" cmpd="sng" w="19050">
            <a:solidFill>
              <a:srgbClr val="0000FF"/>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1000"/>
              </a:spcBef>
              <a:spcAft>
                <a:spcPts val="0"/>
              </a:spcAft>
              <a:buNone/>
            </a:pPr>
            <a:r>
              <a:rPr b="1" lang="en-GB">
                <a:solidFill>
                  <a:srgbClr val="4F81BD"/>
                </a:solidFill>
                <a:latin typeface="Calibri"/>
                <a:ea typeface="Calibri"/>
                <a:cs typeface="Calibri"/>
                <a:sym typeface="Calibri"/>
              </a:rPr>
              <a:t>Workshop c</a:t>
            </a:r>
            <a:r>
              <a:rPr b="1" lang="en-GB">
                <a:solidFill>
                  <a:srgbClr val="4F81BD"/>
                </a:solidFill>
                <a:latin typeface="Calibri"/>
                <a:ea typeface="Calibri"/>
                <a:cs typeface="Calibri"/>
                <a:sym typeface="Calibri"/>
              </a:rPr>
              <a:t>ore values and aims</a:t>
            </a:r>
            <a:endParaRPr b="1">
              <a:solidFill>
                <a:srgbClr val="4F81BD"/>
              </a:solidFill>
              <a:latin typeface="Calibri"/>
              <a:ea typeface="Calibri"/>
              <a:cs typeface="Calibri"/>
              <a:sym typeface="Calibri"/>
            </a:endParaRPr>
          </a:p>
          <a:p>
            <a:pPr indent="-381000" lvl="0" marL="457200" rtl="0" algn="l">
              <a:spcBef>
                <a:spcPts val="900"/>
              </a:spcBef>
              <a:spcAft>
                <a:spcPts val="0"/>
              </a:spcAft>
              <a:buClr>
                <a:schemeClr val="dk1"/>
              </a:buClr>
              <a:buSzPts val="1200"/>
              <a:buFont typeface="Cambria"/>
              <a:buChar char="•"/>
            </a:pPr>
            <a:r>
              <a:rPr lang="en-GB" sz="1200">
                <a:solidFill>
                  <a:schemeClr val="dk1"/>
                </a:solidFill>
                <a:latin typeface="Cambria"/>
                <a:ea typeface="Cambria"/>
                <a:cs typeface="Cambria"/>
                <a:sym typeface="Cambria"/>
              </a:rPr>
              <a:t>T</a:t>
            </a:r>
            <a:r>
              <a:rPr lang="en-GB" sz="1200">
                <a:solidFill>
                  <a:schemeClr val="dk1"/>
                </a:solidFill>
                <a:latin typeface="Cambria"/>
                <a:ea typeface="Cambria"/>
                <a:cs typeface="Cambria"/>
                <a:sym typeface="Cambria"/>
              </a:rPr>
              <a:t>HIS IS </a:t>
            </a:r>
            <a:r>
              <a:rPr b="1" lang="en-GB" sz="1500">
                <a:solidFill>
                  <a:schemeClr val="dk1"/>
                </a:solidFill>
                <a:latin typeface="Cambria"/>
                <a:ea typeface="Cambria"/>
                <a:cs typeface="Cambria"/>
                <a:sym typeface="Cambria"/>
              </a:rPr>
              <a:t>NOT A COMPETITION</a:t>
            </a:r>
            <a:r>
              <a:rPr lang="en-GB" sz="1200">
                <a:solidFill>
                  <a:schemeClr val="dk1"/>
                </a:solidFill>
                <a:latin typeface="Cambria"/>
                <a:ea typeface="Cambria"/>
                <a:cs typeface="Cambria"/>
                <a:sym typeface="Cambria"/>
              </a:rPr>
              <a:t>.</a:t>
            </a:r>
            <a:endParaRPr sz="1200">
              <a:solidFill>
                <a:schemeClr val="dk1"/>
              </a:solidFill>
              <a:latin typeface="Cambria"/>
              <a:ea typeface="Cambria"/>
              <a:cs typeface="Cambria"/>
              <a:sym typeface="Cambria"/>
            </a:endParaRPr>
          </a:p>
          <a:p>
            <a:pPr indent="-381000" lvl="0" marL="457200" rtl="0" algn="l">
              <a:spcBef>
                <a:spcPts val="180"/>
              </a:spcBef>
              <a:spcAft>
                <a:spcPts val="0"/>
              </a:spcAft>
              <a:buClr>
                <a:schemeClr val="dk1"/>
              </a:buClr>
              <a:buSzPts val="1200"/>
              <a:buFont typeface="Cambria"/>
              <a:buChar char="•"/>
            </a:pPr>
            <a:r>
              <a:rPr lang="en-GB" sz="1200">
                <a:solidFill>
                  <a:schemeClr val="dk1"/>
                </a:solidFill>
                <a:latin typeface="Cambria"/>
                <a:ea typeface="Cambria"/>
                <a:cs typeface="Cambria"/>
                <a:sym typeface="Cambria"/>
              </a:rPr>
              <a:t>We will encourage participants to </a:t>
            </a:r>
            <a:r>
              <a:rPr b="1" lang="en-GB" sz="1500">
                <a:solidFill>
                  <a:schemeClr val="dk1"/>
                </a:solidFill>
                <a:latin typeface="Cambria"/>
                <a:ea typeface="Cambria"/>
                <a:cs typeface="Cambria"/>
                <a:sym typeface="Cambria"/>
              </a:rPr>
              <a:t>learn new skills and to work with new collaborators </a:t>
            </a:r>
            <a:r>
              <a:rPr lang="en-GB" sz="1200">
                <a:solidFill>
                  <a:schemeClr val="dk1"/>
                </a:solidFill>
                <a:latin typeface="Cambria"/>
                <a:ea typeface="Cambria"/>
                <a:cs typeface="Cambria"/>
                <a:sym typeface="Cambria"/>
              </a:rPr>
              <a:t>and create teams with a diverse range of background and levels of experience</a:t>
            </a:r>
            <a:endParaRPr sz="1200">
              <a:solidFill>
                <a:schemeClr val="dk1"/>
              </a:solidFill>
              <a:latin typeface="Cambria"/>
              <a:ea typeface="Cambria"/>
              <a:cs typeface="Cambria"/>
              <a:sym typeface="Cambria"/>
            </a:endParaRPr>
          </a:p>
          <a:p>
            <a:pPr indent="-381000" lvl="0" marL="457200" rtl="0" algn="l">
              <a:spcBef>
                <a:spcPts val="180"/>
              </a:spcBef>
              <a:spcAft>
                <a:spcPts val="180"/>
              </a:spcAft>
              <a:buClr>
                <a:schemeClr val="dk1"/>
              </a:buClr>
              <a:buSzPts val="1200"/>
              <a:buFont typeface="Cambria"/>
              <a:buChar char="•"/>
            </a:pPr>
            <a:r>
              <a:rPr lang="en-GB" sz="1200">
                <a:solidFill>
                  <a:schemeClr val="dk1"/>
                </a:solidFill>
                <a:latin typeface="Cambria"/>
                <a:ea typeface="Cambria"/>
                <a:cs typeface="Cambria"/>
                <a:sym typeface="Cambria"/>
              </a:rPr>
              <a:t>Produce </a:t>
            </a:r>
            <a:r>
              <a:rPr b="1" lang="en-GB" sz="1600">
                <a:solidFill>
                  <a:schemeClr val="dk1"/>
                </a:solidFill>
                <a:latin typeface="Cambria"/>
                <a:ea typeface="Cambria"/>
                <a:cs typeface="Cambria"/>
                <a:sym typeface="Cambria"/>
              </a:rPr>
              <a:t>demonstrable code/techniques for creating, managing and disseminating simple static repositories</a:t>
            </a:r>
            <a:r>
              <a:rPr lang="en-GB" sz="1200">
                <a:solidFill>
                  <a:schemeClr val="dk1"/>
                </a:solidFill>
                <a:latin typeface="Cambria"/>
                <a:ea typeface="Cambria"/>
                <a:cs typeface="Cambria"/>
                <a:sym typeface="Cambria"/>
              </a:rPr>
              <a:t> / archives </a:t>
            </a:r>
            <a:r>
              <a:rPr i="1" lang="en-GB" sz="1200">
                <a:solidFill>
                  <a:schemeClr val="dk1"/>
                </a:solidFill>
                <a:latin typeface="Cambria"/>
                <a:ea typeface="Cambria"/>
                <a:cs typeface="Cambria"/>
                <a:sym typeface="Cambria"/>
              </a:rPr>
              <a:t>with real data</a:t>
            </a:r>
            <a:r>
              <a:rPr lang="en-GB" sz="1200">
                <a:solidFill>
                  <a:schemeClr val="dk1"/>
                </a:solidFill>
                <a:latin typeface="Cambria"/>
                <a:ea typeface="Cambria"/>
                <a:cs typeface="Cambria"/>
                <a:sym typeface="Cambria"/>
              </a:rPr>
              <a:t> (where possible) that can </a:t>
            </a:r>
            <a:r>
              <a:rPr i="1" lang="en-GB" sz="1200">
                <a:solidFill>
                  <a:schemeClr val="dk1"/>
                </a:solidFill>
                <a:latin typeface="Cambria"/>
                <a:ea typeface="Cambria"/>
                <a:cs typeface="Cambria"/>
                <a:sym typeface="Cambria"/>
              </a:rPr>
              <a:t>immediately</a:t>
            </a:r>
            <a:r>
              <a:rPr lang="en-GB" sz="1200">
                <a:solidFill>
                  <a:schemeClr val="dk1"/>
                </a:solidFill>
                <a:latin typeface="Cambria"/>
                <a:ea typeface="Cambria"/>
                <a:cs typeface="Cambria"/>
                <a:sym typeface="Cambria"/>
              </a:rPr>
              <a:t> be used in low resource environments</a:t>
            </a:r>
            <a:endParaRPr sz="1200">
              <a:solidFill>
                <a:schemeClr val="dk1"/>
              </a:solidFill>
              <a:latin typeface="Cambria"/>
              <a:ea typeface="Cambria"/>
              <a:cs typeface="Cambria"/>
              <a:sym typeface="Cambria"/>
            </a:endParaRPr>
          </a:p>
        </p:txBody>
      </p:sp>
      <p:sp>
        <p:nvSpPr>
          <p:cNvPr id="138" name="Google Shape;138;p26"/>
          <p:cNvSpPr/>
          <p:nvPr/>
        </p:nvSpPr>
        <p:spPr>
          <a:xfrm>
            <a:off x="3950425" y="238625"/>
            <a:ext cx="3446700" cy="649500"/>
          </a:xfrm>
          <a:prstGeom prst="wedgeRectCallout">
            <a:avLst>
              <a:gd fmla="val -68077" name="adj1"/>
              <a:gd fmla="val 11228"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t>But it might be a *bit* like the old OR “Developer Challenge”</a:t>
            </a:r>
            <a:endParaRPr b="1"/>
          </a:p>
        </p:txBody>
      </p:sp>
      <p:sp>
        <p:nvSpPr>
          <p:cNvPr id="139" name="Google Shape;139;p26"/>
          <p:cNvSpPr txBox="1"/>
          <p:nvPr/>
        </p:nvSpPr>
        <p:spPr>
          <a:xfrm>
            <a:off x="3678625" y="1159900"/>
            <a:ext cx="4407900" cy="39867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900"/>
              </a:spcBef>
              <a:spcAft>
                <a:spcPts val="0"/>
              </a:spcAft>
              <a:buNone/>
            </a:pPr>
            <a:r>
              <a:rPr lang="en-GB" sz="1200">
                <a:solidFill>
                  <a:schemeClr val="dk1"/>
                </a:solidFill>
                <a:latin typeface="Cambria"/>
                <a:ea typeface="Cambria"/>
                <a:cs typeface="Cambria"/>
                <a:sym typeface="Cambria"/>
              </a:rPr>
              <a:t>We will recap the inspiration for this session, present &amp; discuss </a:t>
            </a:r>
            <a:r>
              <a:rPr b="1" lang="en-GB" sz="1700">
                <a:solidFill>
                  <a:schemeClr val="dk1"/>
                </a:solidFill>
                <a:latin typeface="Cambria"/>
                <a:ea typeface="Cambria"/>
                <a:cs typeface="Cambria"/>
                <a:sym typeface="Cambria"/>
              </a:rPr>
              <a:t>Suleman’s “principles and design goals”:</a:t>
            </a:r>
            <a:endParaRPr b="1" sz="2200">
              <a:solidFill>
                <a:schemeClr val="dk1"/>
              </a:solidFill>
              <a:latin typeface="Cambria"/>
              <a:ea typeface="Cambria"/>
              <a:cs typeface="Cambria"/>
              <a:sym typeface="Cambria"/>
            </a:endParaRPr>
          </a:p>
          <a:p>
            <a:pPr indent="-393700" lvl="0" marL="457200" rtl="0" algn="l">
              <a:spcBef>
                <a:spcPts val="900"/>
              </a:spcBef>
              <a:spcAft>
                <a:spcPts val="0"/>
              </a:spcAft>
              <a:buClr>
                <a:schemeClr val="dk1"/>
              </a:buClr>
              <a:buSzPts val="1400"/>
              <a:buFont typeface="Cambria"/>
              <a:buChar char="•"/>
            </a:pPr>
            <a:r>
              <a:rPr lang="en-GB">
                <a:solidFill>
                  <a:schemeClr val="dk1"/>
                </a:solidFill>
                <a:latin typeface="Cambria"/>
                <a:ea typeface="Cambria"/>
                <a:cs typeface="Cambria"/>
                <a:sym typeface="Cambria"/>
              </a:rPr>
              <a:t>Simplicity/Minimalism – only as much system as needed</a:t>
            </a:r>
            <a:endParaRPr>
              <a:solidFill>
                <a:schemeClr val="dk1"/>
              </a:solidFill>
              <a:latin typeface="Cambria"/>
              <a:ea typeface="Cambria"/>
              <a:cs typeface="Cambria"/>
              <a:sym typeface="Cambria"/>
            </a:endParaRPr>
          </a:p>
          <a:p>
            <a:pPr indent="-393700" lvl="0" marL="457200" rtl="0" algn="l">
              <a:spcBef>
                <a:spcPts val="180"/>
              </a:spcBef>
              <a:spcAft>
                <a:spcPts val="0"/>
              </a:spcAft>
              <a:buClr>
                <a:schemeClr val="dk1"/>
              </a:buClr>
              <a:buSzPts val="1400"/>
              <a:buFont typeface="Cambria"/>
              <a:buChar char="•"/>
            </a:pPr>
            <a:r>
              <a:rPr lang="en-GB">
                <a:solidFill>
                  <a:schemeClr val="dk1"/>
                </a:solidFill>
                <a:latin typeface="Cambria"/>
                <a:ea typeface="Cambria"/>
                <a:cs typeface="Cambria"/>
                <a:sym typeface="Cambria"/>
              </a:rPr>
              <a:t>No imposition on users – no logins unless necessary</a:t>
            </a:r>
            <a:endParaRPr>
              <a:solidFill>
                <a:schemeClr val="dk1"/>
              </a:solidFill>
              <a:latin typeface="Cambria"/>
              <a:ea typeface="Cambria"/>
              <a:cs typeface="Cambria"/>
              <a:sym typeface="Cambria"/>
            </a:endParaRPr>
          </a:p>
          <a:p>
            <a:pPr indent="-393700" lvl="0" marL="457200" rtl="0" algn="l">
              <a:spcBef>
                <a:spcPts val="180"/>
              </a:spcBef>
              <a:spcAft>
                <a:spcPts val="0"/>
              </a:spcAft>
              <a:buClr>
                <a:schemeClr val="dk1"/>
              </a:buClr>
              <a:buSzPts val="1400"/>
              <a:buFont typeface="Cambria"/>
              <a:buChar char="•"/>
            </a:pPr>
            <a:r>
              <a:rPr lang="en-GB">
                <a:solidFill>
                  <a:schemeClr val="dk1"/>
                </a:solidFill>
                <a:latin typeface="Cambria"/>
                <a:ea typeface="Cambria"/>
                <a:cs typeface="Cambria"/>
                <a:sym typeface="Cambria"/>
              </a:rPr>
              <a:t>No Internet - should work even when offline</a:t>
            </a:r>
            <a:endParaRPr>
              <a:solidFill>
                <a:schemeClr val="dk1"/>
              </a:solidFill>
              <a:latin typeface="Cambria"/>
              <a:ea typeface="Cambria"/>
              <a:cs typeface="Cambria"/>
              <a:sym typeface="Cambria"/>
            </a:endParaRPr>
          </a:p>
          <a:p>
            <a:pPr indent="-393700" lvl="0" marL="457200" rtl="0" algn="l">
              <a:spcBef>
                <a:spcPts val="180"/>
              </a:spcBef>
              <a:spcAft>
                <a:spcPts val="0"/>
              </a:spcAft>
              <a:buClr>
                <a:schemeClr val="dk1"/>
              </a:buClr>
              <a:buSzPts val="1400"/>
              <a:buFont typeface="Cambria"/>
              <a:buChar char="•"/>
            </a:pPr>
            <a:r>
              <a:rPr lang="en-GB">
                <a:solidFill>
                  <a:schemeClr val="dk1"/>
                </a:solidFill>
                <a:latin typeface="Cambria"/>
                <a:ea typeface="Cambria"/>
                <a:cs typeface="Cambria"/>
                <a:sym typeface="Cambria"/>
              </a:rPr>
              <a:t>Simple preservation – as simple as copying files</a:t>
            </a:r>
            <a:endParaRPr>
              <a:solidFill>
                <a:schemeClr val="dk1"/>
              </a:solidFill>
              <a:latin typeface="Cambria"/>
              <a:ea typeface="Cambria"/>
              <a:cs typeface="Cambria"/>
              <a:sym typeface="Cambria"/>
            </a:endParaRPr>
          </a:p>
          <a:p>
            <a:pPr indent="-393700" lvl="0" marL="457200" rtl="0" algn="l">
              <a:spcBef>
                <a:spcPts val="180"/>
              </a:spcBef>
              <a:spcAft>
                <a:spcPts val="0"/>
              </a:spcAft>
              <a:buClr>
                <a:schemeClr val="dk1"/>
              </a:buClr>
              <a:buSzPts val="1400"/>
              <a:buFont typeface="Cambria"/>
              <a:buChar char="•"/>
            </a:pPr>
            <a:r>
              <a:rPr lang="en-GB">
                <a:solidFill>
                  <a:schemeClr val="dk1"/>
                </a:solidFill>
                <a:latin typeface="Cambria"/>
                <a:ea typeface="Cambria"/>
                <a:cs typeface="Cambria"/>
                <a:sym typeface="Cambria"/>
              </a:rPr>
              <a:t>Flexibility in objects/services – no arbitrary restrictions</a:t>
            </a:r>
            <a:endParaRPr>
              <a:solidFill>
                <a:schemeClr val="dk1"/>
              </a:solidFill>
              <a:latin typeface="Cambria"/>
              <a:ea typeface="Cambria"/>
              <a:cs typeface="Cambria"/>
              <a:sym typeface="Cambria"/>
            </a:endParaRPr>
          </a:p>
          <a:p>
            <a:pPr indent="-393700" lvl="0" marL="457200" rtl="0" algn="l">
              <a:spcBef>
                <a:spcPts val="180"/>
              </a:spcBef>
              <a:spcAft>
                <a:spcPts val="0"/>
              </a:spcAft>
              <a:buClr>
                <a:schemeClr val="dk1"/>
              </a:buClr>
              <a:buSzPts val="1400"/>
              <a:buFont typeface="Cambria"/>
              <a:buChar char="•"/>
            </a:pPr>
            <a:r>
              <a:rPr lang="en-GB">
                <a:solidFill>
                  <a:schemeClr val="dk1"/>
                </a:solidFill>
                <a:latin typeface="Cambria"/>
                <a:ea typeface="Cambria"/>
                <a:cs typeface="Cambria"/>
                <a:sym typeface="Cambria"/>
              </a:rPr>
              <a:t>Superimposed and hierarchical information – because we understand this</a:t>
            </a:r>
            <a:endParaRPr>
              <a:solidFill>
                <a:schemeClr val="dk1"/>
              </a:solidFill>
              <a:latin typeface="Cambria"/>
              <a:ea typeface="Cambria"/>
              <a:cs typeface="Cambria"/>
              <a:sym typeface="Cambria"/>
            </a:endParaRPr>
          </a:p>
          <a:p>
            <a:pPr indent="-393700" lvl="0" marL="457200" rtl="0" algn="l">
              <a:spcBef>
                <a:spcPts val="180"/>
              </a:spcBef>
              <a:spcAft>
                <a:spcPts val="0"/>
              </a:spcAft>
              <a:buClr>
                <a:schemeClr val="dk1"/>
              </a:buClr>
              <a:buSzPts val="1400"/>
              <a:buFont typeface="Cambria"/>
              <a:buChar char="•"/>
            </a:pPr>
            <a:r>
              <a:rPr lang="en-GB">
                <a:solidFill>
                  <a:schemeClr val="dk1"/>
                </a:solidFill>
                <a:latin typeface="Cambria"/>
                <a:ea typeface="Cambria"/>
                <a:cs typeface="Cambria"/>
                <a:sym typeface="Cambria"/>
              </a:rPr>
              <a:t>Platform agnosticism – any OS, any hardware</a:t>
            </a:r>
            <a:endParaRPr>
              <a:solidFill>
                <a:schemeClr val="dk1"/>
              </a:solidFill>
              <a:latin typeface="Cambria"/>
              <a:ea typeface="Cambria"/>
              <a:cs typeface="Cambria"/>
              <a:sym typeface="Cambria"/>
            </a:endParaRPr>
          </a:p>
          <a:p>
            <a:pPr indent="-393700" lvl="0" marL="457200" rtl="0" algn="l">
              <a:spcBef>
                <a:spcPts val="180"/>
              </a:spcBef>
              <a:spcAft>
                <a:spcPts val="0"/>
              </a:spcAft>
              <a:buClr>
                <a:schemeClr val="dk1"/>
              </a:buClr>
              <a:buSzPts val="1400"/>
              <a:buFont typeface="Cambria"/>
              <a:buChar char="•"/>
            </a:pPr>
            <a:r>
              <a:rPr lang="en-GB">
                <a:solidFill>
                  <a:schemeClr val="dk1"/>
                </a:solidFill>
                <a:latin typeface="Cambria"/>
                <a:ea typeface="Cambria"/>
                <a:cs typeface="Cambria"/>
                <a:sym typeface="Cambria"/>
              </a:rPr>
              <a:t>Pre-processing – fewer cycles needed when live </a:t>
            </a:r>
            <a:endParaRPr>
              <a:solidFill>
                <a:schemeClr val="dk1"/>
              </a:solidFill>
              <a:latin typeface="Cambria"/>
              <a:ea typeface="Cambria"/>
              <a:cs typeface="Cambria"/>
              <a:sym typeface="Cambria"/>
            </a:endParaRPr>
          </a:p>
          <a:p>
            <a:pPr indent="0" lvl="0" marL="0" rtl="0" algn="l">
              <a:spcBef>
                <a:spcPts val="180"/>
              </a:spcBef>
              <a:spcAft>
                <a:spcPts val="0"/>
              </a:spcAft>
              <a:buNone/>
            </a:pPr>
            <a:r>
              <a:t/>
            </a:r>
            <a:endParaRPr sz="900">
              <a:solidFill>
                <a:schemeClr val="dk1"/>
              </a:solidFill>
              <a:latin typeface="Cambria"/>
              <a:ea typeface="Cambria"/>
              <a:cs typeface="Cambria"/>
              <a:sym typeface="Cambria"/>
            </a:endParaRPr>
          </a:p>
          <a:p>
            <a:pPr indent="0" lvl="0" marL="0" rtl="0" algn="l">
              <a:spcBef>
                <a:spcPts val="180"/>
              </a:spcBef>
              <a:spcAft>
                <a:spcPts val="180"/>
              </a:spcAft>
              <a:buNone/>
            </a:pPr>
            <a:r>
              <a:rPr lang="en-GB" sz="2000">
                <a:solidFill>
                  <a:schemeClr val="dk1"/>
                </a:solidFill>
                <a:latin typeface="Cambria"/>
                <a:ea typeface="Cambria"/>
                <a:cs typeface="Cambria"/>
                <a:sym typeface="Cambria"/>
              </a:rPr>
              <a:t>https://zenodo.org/records/8111569</a:t>
            </a:r>
            <a:endParaRPr sz="2000">
              <a:solidFill>
                <a:schemeClr val="dk1"/>
              </a:solidFill>
              <a:latin typeface="Cambria"/>
              <a:ea typeface="Cambria"/>
              <a:cs typeface="Cambria"/>
              <a:sym typeface="Cambria"/>
            </a:endParaRPr>
          </a:p>
        </p:txBody>
      </p:sp>
      <p:sp>
        <p:nvSpPr>
          <p:cNvPr id="140" name="Google Shape;140;p26"/>
          <p:cNvSpPr/>
          <p:nvPr/>
        </p:nvSpPr>
        <p:spPr>
          <a:xfrm>
            <a:off x="298200" y="4169100"/>
            <a:ext cx="3446700" cy="649500"/>
          </a:xfrm>
          <a:prstGeom prst="wedgeRectCallout">
            <a:avLst>
              <a:gd fmla="val 53655" name="adj1"/>
              <a:gd fmla="val -432683"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a:t>Inspired by the rousing OR-2023 closing keynote</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7"/>
          <p:cNvSpPr txBox="1"/>
          <p:nvPr>
            <p:ph type="title"/>
          </p:nvPr>
        </p:nvSpPr>
        <p:spPr>
          <a:xfrm>
            <a:off x="1498805" y="49834"/>
            <a:ext cx="4879873" cy="369977"/>
          </a:xfrm>
          <a:prstGeom prst="rect">
            <a:avLst/>
          </a:prstGeom>
          <a:noFill/>
          <a:ln>
            <a:noFill/>
          </a:ln>
        </p:spPr>
        <p:txBody>
          <a:bodyPr anchorCtr="0" anchor="ctr" bIns="34275" lIns="68575" spcFirstLastPara="1" rIns="68575" wrap="square" tIns="34275">
            <a:normAutofit fontScale="90000"/>
          </a:bodyPr>
          <a:lstStyle/>
          <a:p>
            <a:pPr indent="0" lvl="0" marL="0" rtl="0" algn="ctr">
              <a:lnSpc>
                <a:spcPct val="90000"/>
              </a:lnSpc>
              <a:spcBef>
                <a:spcPts val="0"/>
              </a:spcBef>
              <a:spcAft>
                <a:spcPts val="0"/>
              </a:spcAft>
              <a:buClr>
                <a:schemeClr val="dk1"/>
              </a:buClr>
              <a:buSzPct val="100000"/>
              <a:buFont typeface="Calibri"/>
              <a:buNone/>
            </a:pPr>
            <a:r>
              <a:rPr b="1" lang="en-GB"/>
              <a:t>Internet in a Box</a:t>
            </a:r>
            <a:endParaRPr/>
          </a:p>
        </p:txBody>
      </p:sp>
      <p:sp>
        <p:nvSpPr>
          <p:cNvPr id="146" name="Google Shape;146;p27"/>
          <p:cNvSpPr txBox="1"/>
          <p:nvPr>
            <p:ph idx="2" type="body"/>
          </p:nvPr>
        </p:nvSpPr>
        <p:spPr>
          <a:xfrm>
            <a:off x="483502" y="486240"/>
            <a:ext cx="2643155" cy="1973784"/>
          </a:xfrm>
          <a:prstGeom prst="rect">
            <a:avLst/>
          </a:prstGeom>
          <a:noFill/>
          <a:ln>
            <a:noFill/>
          </a:ln>
        </p:spPr>
        <p:txBody>
          <a:bodyPr anchorCtr="0" anchor="t" bIns="34275" lIns="68575" spcFirstLastPara="1" rIns="68575" wrap="square" tIns="34275">
            <a:normAutofit fontScale="92500" lnSpcReduction="20000"/>
          </a:bodyPr>
          <a:lstStyle/>
          <a:p>
            <a:pPr indent="0" lvl="0" marL="0" rtl="0" algn="l">
              <a:lnSpc>
                <a:spcPct val="90000"/>
              </a:lnSpc>
              <a:spcBef>
                <a:spcPts val="0"/>
              </a:spcBef>
              <a:spcAft>
                <a:spcPts val="0"/>
              </a:spcAft>
              <a:buClr>
                <a:srgbClr val="FF0000"/>
              </a:buClr>
              <a:buSzPct val="100000"/>
              <a:buNone/>
            </a:pPr>
            <a:r>
              <a:rPr b="1" lang="en-GB">
                <a:solidFill>
                  <a:srgbClr val="FF0000"/>
                </a:solidFill>
              </a:rPr>
              <a:t>1. Context</a:t>
            </a:r>
            <a:endParaRPr/>
          </a:p>
          <a:p>
            <a:pPr indent="-174148" lvl="0" marL="177800" rtl="0" algn="l">
              <a:lnSpc>
                <a:spcPct val="90000"/>
              </a:lnSpc>
              <a:spcBef>
                <a:spcPts val="800"/>
              </a:spcBef>
              <a:spcAft>
                <a:spcPts val="0"/>
              </a:spcAft>
              <a:buClr>
                <a:schemeClr val="dk1"/>
              </a:buClr>
              <a:buSzPct val="100000"/>
              <a:buChar char="•"/>
            </a:pPr>
            <a:r>
              <a:rPr lang="en-GB"/>
              <a:t>Population 3.8</a:t>
            </a:r>
            <a:endParaRPr/>
          </a:p>
          <a:p>
            <a:pPr indent="-174148" lvl="0" marL="177800" rtl="0" algn="l">
              <a:lnSpc>
                <a:spcPct val="90000"/>
              </a:lnSpc>
              <a:spcBef>
                <a:spcPts val="800"/>
              </a:spcBef>
              <a:spcAft>
                <a:spcPts val="0"/>
              </a:spcAft>
              <a:buClr>
                <a:schemeClr val="dk1"/>
              </a:buClr>
              <a:buSzPct val="100000"/>
              <a:buChar char="•"/>
            </a:pPr>
            <a:r>
              <a:rPr lang="en-GB"/>
              <a:t>Schools</a:t>
            </a:r>
            <a:r>
              <a:rPr lang="en-GB" sz="1800"/>
              <a:t> &gt; 1400</a:t>
            </a:r>
            <a:endParaRPr/>
          </a:p>
          <a:p>
            <a:pPr indent="-181927" lvl="0" marL="177800" rtl="0" algn="l">
              <a:lnSpc>
                <a:spcPct val="90000"/>
              </a:lnSpc>
              <a:spcBef>
                <a:spcPts val="800"/>
              </a:spcBef>
              <a:spcAft>
                <a:spcPts val="0"/>
              </a:spcAft>
              <a:buClr>
                <a:schemeClr val="dk1"/>
              </a:buClr>
              <a:buSzPct val="100000"/>
              <a:buChar char="•"/>
            </a:pPr>
            <a:r>
              <a:rPr lang="en-GB" sz="1800"/>
              <a:t>Students 600,000</a:t>
            </a:r>
            <a:endParaRPr/>
          </a:p>
          <a:p>
            <a:pPr indent="-181927" lvl="0" marL="177800" rtl="0" algn="l">
              <a:lnSpc>
                <a:spcPct val="90000"/>
              </a:lnSpc>
              <a:spcBef>
                <a:spcPts val="800"/>
              </a:spcBef>
              <a:spcAft>
                <a:spcPts val="0"/>
              </a:spcAft>
              <a:buClr>
                <a:schemeClr val="dk1"/>
              </a:buClr>
              <a:buSzPct val="100000"/>
              <a:buChar char="•"/>
            </a:pPr>
            <a:r>
              <a:rPr lang="en-GB" sz="1800"/>
              <a:t>Conventional Library costly</a:t>
            </a:r>
            <a:endParaRPr/>
          </a:p>
          <a:p>
            <a:pPr indent="-181927" lvl="0" marL="177800" rtl="0" algn="l">
              <a:lnSpc>
                <a:spcPct val="90000"/>
              </a:lnSpc>
              <a:spcBef>
                <a:spcPts val="800"/>
              </a:spcBef>
              <a:spcAft>
                <a:spcPts val="0"/>
              </a:spcAft>
              <a:buClr>
                <a:schemeClr val="dk1"/>
              </a:buClr>
              <a:buSzPct val="100000"/>
              <a:buChar char="•"/>
            </a:pPr>
            <a:r>
              <a:rPr lang="en-GB" sz="1800"/>
              <a:t>Internet penetration below 1%</a:t>
            </a:r>
            <a:endParaRPr/>
          </a:p>
        </p:txBody>
      </p:sp>
      <p:pic>
        <p:nvPicPr>
          <p:cNvPr id="147" name="Google Shape;147;p27"/>
          <p:cNvPicPr preferRelativeResize="0"/>
          <p:nvPr/>
        </p:nvPicPr>
        <p:blipFill rotWithShape="1">
          <a:blip r:embed="rId3">
            <a:alphaModFix/>
          </a:blip>
          <a:srcRect b="0" l="0" r="0" t="0"/>
          <a:stretch/>
        </p:blipFill>
        <p:spPr>
          <a:xfrm>
            <a:off x="3159733" y="3199401"/>
            <a:ext cx="2547892" cy="1912512"/>
          </a:xfrm>
          <a:prstGeom prst="rect">
            <a:avLst/>
          </a:prstGeom>
          <a:noFill/>
          <a:ln>
            <a:noFill/>
          </a:ln>
        </p:spPr>
      </p:pic>
      <p:pic>
        <p:nvPicPr>
          <p:cNvPr id="148" name="Google Shape;148;p27"/>
          <p:cNvPicPr preferRelativeResize="0"/>
          <p:nvPr>
            <p:ph idx="1" type="body"/>
          </p:nvPr>
        </p:nvPicPr>
        <p:blipFill rotWithShape="1">
          <a:blip r:embed="rId4">
            <a:alphaModFix/>
          </a:blip>
          <a:srcRect b="0" l="0" r="0" t="0"/>
          <a:stretch/>
        </p:blipFill>
        <p:spPr>
          <a:xfrm>
            <a:off x="6548739" y="2455462"/>
            <a:ext cx="2547892" cy="2660144"/>
          </a:xfrm>
          <a:prstGeom prst="rect">
            <a:avLst/>
          </a:prstGeom>
          <a:noFill/>
          <a:ln>
            <a:noFill/>
          </a:ln>
        </p:spPr>
      </p:pic>
      <p:pic>
        <p:nvPicPr>
          <p:cNvPr id="149" name="Google Shape;149;p27"/>
          <p:cNvPicPr preferRelativeResize="0"/>
          <p:nvPr/>
        </p:nvPicPr>
        <p:blipFill rotWithShape="1">
          <a:blip r:embed="rId5">
            <a:alphaModFix/>
          </a:blip>
          <a:srcRect b="0" l="0" r="0" t="0"/>
          <a:stretch/>
        </p:blipFill>
        <p:spPr>
          <a:xfrm>
            <a:off x="4433679" y="1519941"/>
            <a:ext cx="2129248" cy="1540007"/>
          </a:xfrm>
          <a:prstGeom prst="rect">
            <a:avLst/>
          </a:prstGeom>
          <a:noFill/>
          <a:ln>
            <a:noFill/>
          </a:ln>
        </p:spPr>
      </p:pic>
      <p:sp>
        <p:nvSpPr>
          <p:cNvPr id="150" name="Google Shape;150;p27"/>
          <p:cNvSpPr/>
          <p:nvPr/>
        </p:nvSpPr>
        <p:spPr>
          <a:xfrm>
            <a:off x="2839064" y="838814"/>
            <a:ext cx="2322871" cy="2322871"/>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51" name="Google Shape;151;p27"/>
          <p:cNvSpPr txBox="1"/>
          <p:nvPr/>
        </p:nvSpPr>
        <p:spPr>
          <a:xfrm>
            <a:off x="6125074" y="204868"/>
            <a:ext cx="2937900" cy="1824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400">
                <a:solidFill>
                  <a:srgbClr val="FF0000"/>
                </a:solidFill>
                <a:latin typeface="Calibri"/>
                <a:ea typeface="Calibri"/>
                <a:cs typeface="Calibri"/>
                <a:sym typeface="Calibri"/>
              </a:rPr>
              <a:t>3. Solution</a:t>
            </a:r>
            <a:endParaRPr sz="1100"/>
          </a:p>
          <a:p>
            <a:pPr indent="0" lvl="0" marL="0" marR="0" rtl="0" algn="l">
              <a:spcBef>
                <a:spcPts val="0"/>
              </a:spcBef>
              <a:spcAft>
                <a:spcPts val="0"/>
              </a:spcAft>
              <a:buNone/>
            </a:pPr>
            <a:r>
              <a:rPr b="1" lang="en-GB" sz="1500">
                <a:solidFill>
                  <a:schemeClr val="dk1"/>
                </a:solidFill>
                <a:latin typeface="Calibri"/>
                <a:ea typeface="Calibri"/>
                <a:cs typeface="Calibri"/>
                <a:sym typeface="Calibri"/>
              </a:rPr>
              <a:t>Low End Server</a:t>
            </a:r>
            <a:endParaRPr b="1" sz="1500">
              <a:solidFill>
                <a:schemeClr val="dk1"/>
              </a:solidFill>
              <a:latin typeface="Calibri"/>
              <a:ea typeface="Calibri"/>
              <a:cs typeface="Calibri"/>
              <a:sym typeface="Calibri"/>
            </a:endParaRPr>
          </a:p>
          <a:p>
            <a:pPr indent="0" lvl="0" marL="0" marR="0" rtl="0" algn="l">
              <a:spcBef>
                <a:spcPts val="0"/>
              </a:spcBef>
              <a:spcAft>
                <a:spcPts val="0"/>
              </a:spcAft>
              <a:buNone/>
            </a:pPr>
            <a:r>
              <a:rPr b="1" lang="en-GB" sz="1500">
                <a:solidFill>
                  <a:schemeClr val="dk1"/>
                </a:solidFill>
                <a:latin typeface="Calibri"/>
                <a:ea typeface="Calibri"/>
                <a:cs typeface="Calibri"/>
                <a:sym typeface="Calibri"/>
              </a:rPr>
              <a:t>A router or Access point 50 users</a:t>
            </a:r>
            <a:endParaRPr b="1" sz="1500">
              <a:solidFill>
                <a:schemeClr val="dk1"/>
              </a:solidFill>
              <a:latin typeface="Calibri"/>
              <a:ea typeface="Calibri"/>
              <a:cs typeface="Calibri"/>
              <a:sym typeface="Calibri"/>
            </a:endParaRPr>
          </a:p>
          <a:p>
            <a:pPr indent="0" lvl="0" marL="0" marR="0" rtl="0" algn="l">
              <a:spcBef>
                <a:spcPts val="0"/>
              </a:spcBef>
              <a:spcAft>
                <a:spcPts val="0"/>
              </a:spcAft>
              <a:buNone/>
            </a:pPr>
            <a:r>
              <a:rPr b="1" lang="en-GB" sz="1500">
                <a:solidFill>
                  <a:schemeClr val="dk1"/>
                </a:solidFill>
                <a:latin typeface="Calibri"/>
                <a:ea typeface="Calibri"/>
                <a:cs typeface="Calibri"/>
                <a:sym typeface="Calibri"/>
              </a:rPr>
              <a:t>Website</a:t>
            </a:r>
            <a:endParaRPr sz="1100"/>
          </a:p>
          <a:p>
            <a:pPr indent="0" lvl="0" marL="0" marR="0" rtl="0" algn="l">
              <a:spcBef>
                <a:spcPts val="0"/>
              </a:spcBef>
              <a:spcAft>
                <a:spcPts val="0"/>
              </a:spcAft>
              <a:buNone/>
            </a:pPr>
            <a:r>
              <a:t/>
            </a:r>
            <a:endParaRPr b="1" sz="1500">
              <a:solidFill>
                <a:schemeClr val="dk1"/>
              </a:solidFill>
              <a:latin typeface="Calibri"/>
              <a:ea typeface="Calibri"/>
              <a:cs typeface="Calibri"/>
              <a:sym typeface="Calibri"/>
            </a:endParaRPr>
          </a:p>
          <a:p>
            <a:pPr indent="0" lvl="0" marL="0" marR="0" rtl="0" algn="l">
              <a:spcBef>
                <a:spcPts val="0"/>
              </a:spcBef>
              <a:spcAft>
                <a:spcPts val="0"/>
              </a:spcAft>
              <a:buNone/>
            </a:pPr>
            <a:r>
              <a:rPr b="1" lang="en-GB" sz="1500">
                <a:solidFill>
                  <a:schemeClr val="dk1"/>
                </a:solidFill>
                <a:latin typeface="Calibri"/>
                <a:ea typeface="Calibri"/>
                <a:cs typeface="Calibri"/>
                <a:sym typeface="Calibri"/>
              </a:rPr>
              <a:t>Content</a:t>
            </a:r>
            <a:endParaRPr sz="1100"/>
          </a:p>
          <a:p>
            <a:pPr indent="0" lvl="0" marL="0" marR="0" rtl="0" algn="l">
              <a:spcBef>
                <a:spcPts val="0"/>
              </a:spcBef>
              <a:spcAft>
                <a:spcPts val="0"/>
              </a:spcAft>
              <a:buNone/>
            </a:pPr>
            <a:r>
              <a:rPr b="1" lang="en-GB" sz="1500">
                <a:solidFill>
                  <a:schemeClr val="dk1"/>
                </a:solidFill>
                <a:latin typeface="Calibri"/>
                <a:ea typeface="Calibri"/>
                <a:cs typeface="Calibri"/>
                <a:sym typeface="Calibri"/>
              </a:rPr>
              <a:t>Communities in Diaspora</a:t>
            </a:r>
            <a:endParaRPr sz="1100"/>
          </a:p>
        </p:txBody>
      </p:sp>
      <p:sp>
        <p:nvSpPr>
          <p:cNvPr id="152" name="Google Shape;152;p27"/>
          <p:cNvSpPr txBox="1"/>
          <p:nvPr/>
        </p:nvSpPr>
        <p:spPr>
          <a:xfrm>
            <a:off x="3239473" y="681268"/>
            <a:ext cx="2343696" cy="669414"/>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100">
                <a:solidFill>
                  <a:srgbClr val="FF0000"/>
                </a:solidFill>
                <a:latin typeface="Calibri"/>
                <a:ea typeface="Calibri"/>
                <a:cs typeface="Calibri"/>
                <a:sym typeface="Calibri"/>
              </a:rPr>
              <a:t>2. Problem</a:t>
            </a:r>
            <a:endParaRPr sz="1100"/>
          </a:p>
          <a:p>
            <a:pPr indent="0" lvl="0" marL="0" marR="0" rtl="0" algn="l">
              <a:spcBef>
                <a:spcPts val="0"/>
              </a:spcBef>
              <a:spcAft>
                <a:spcPts val="0"/>
              </a:spcAft>
              <a:buNone/>
            </a:pPr>
            <a:r>
              <a:rPr lang="en-GB" sz="1800">
                <a:solidFill>
                  <a:schemeClr val="dk1"/>
                </a:solidFill>
                <a:latin typeface="Calibri"/>
                <a:ea typeface="Calibri"/>
                <a:cs typeface="Calibri"/>
                <a:sym typeface="Calibri"/>
              </a:rPr>
              <a:t>Difficult to provide info </a:t>
            </a:r>
            <a:endParaRPr sz="1100"/>
          </a:p>
        </p:txBody>
      </p:sp>
      <p:sp>
        <p:nvSpPr>
          <p:cNvPr id="153" name="Google Shape;153;p27"/>
          <p:cNvSpPr txBox="1"/>
          <p:nvPr/>
        </p:nvSpPr>
        <p:spPr>
          <a:xfrm>
            <a:off x="642229" y="2571355"/>
            <a:ext cx="1892831" cy="392415"/>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GB" sz="2100">
                <a:solidFill>
                  <a:srgbClr val="FF0000"/>
                </a:solidFill>
                <a:latin typeface="Calibri"/>
                <a:ea typeface="Calibri"/>
                <a:cs typeface="Calibri"/>
                <a:sym typeface="Calibri"/>
              </a:rPr>
              <a:t>4. Result</a:t>
            </a:r>
            <a:endParaRPr sz="1100"/>
          </a:p>
        </p:txBody>
      </p:sp>
      <p:pic>
        <p:nvPicPr>
          <p:cNvPr id="154" name="Google Shape;154;p27"/>
          <p:cNvPicPr preferRelativeResize="0"/>
          <p:nvPr/>
        </p:nvPicPr>
        <p:blipFill rotWithShape="1">
          <a:blip r:embed="rId6">
            <a:alphaModFix/>
          </a:blip>
          <a:srcRect b="0" l="0" r="0" t="0"/>
          <a:stretch/>
        </p:blipFill>
        <p:spPr>
          <a:xfrm>
            <a:off x="15085" y="3199401"/>
            <a:ext cx="3111572" cy="179565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8"/>
          <p:cNvSpPr txBox="1"/>
          <p:nvPr>
            <p:ph type="title"/>
          </p:nvPr>
        </p:nvSpPr>
        <p:spPr>
          <a:xfrm>
            <a:off x="235500" y="98645"/>
            <a:ext cx="1990500" cy="572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b="1" lang="en-GB" sz="2720">
                <a:solidFill>
                  <a:srgbClr val="38761D"/>
                </a:solidFill>
              </a:rPr>
              <a:t>Easy Open</a:t>
            </a:r>
            <a:endParaRPr b="1" sz="1670">
              <a:solidFill>
                <a:srgbClr val="38761D"/>
              </a:solidFill>
            </a:endParaRPr>
          </a:p>
        </p:txBody>
      </p:sp>
      <p:sp>
        <p:nvSpPr>
          <p:cNvPr id="160" name="Google Shape;160;p28"/>
          <p:cNvSpPr txBox="1"/>
          <p:nvPr>
            <p:ph idx="1" type="body"/>
          </p:nvPr>
        </p:nvSpPr>
        <p:spPr>
          <a:xfrm>
            <a:off x="334425" y="1152475"/>
            <a:ext cx="2537700" cy="1299600"/>
          </a:xfrm>
          <a:prstGeom prst="rect">
            <a:avLst/>
          </a:prstGeom>
        </p:spPr>
        <p:txBody>
          <a:bodyPr anchorCtr="0" anchor="t" bIns="91425" lIns="91425" spcFirstLastPara="1" rIns="91425" wrap="square" tIns="91425">
            <a:normAutofit lnSpcReduction="10000"/>
          </a:bodyPr>
          <a:lstStyle/>
          <a:p>
            <a:pPr indent="-547199" lvl="0" marL="457200" rtl="0" algn="l">
              <a:spcBef>
                <a:spcPts val="0"/>
              </a:spcBef>
              <a:spcAft>
                <a:spcPts val="0"/>
              </a:spcAft>
              <a:buClr>
                <a:schemeClr val="dk1"/>
              </a:buClr>
              <a:buSzPts val="1100"/>
              <a:buFont typeface="Arial"/>
              <a:buNone/>
            </a:pPr>
            <a:r>
              <a:rPr b="1" lang="en-GB" sz="1300">
                <a:solidFill>
                  <a:schemeClr val="dk1"/>
                </a:solidFill>
                <a:latin typeface="Courier New"/>
                <a:ea typeface="Courier New"/>
                <a:cs typeface="Courier New"/>
                <a:sym typeface="Courier New"/>
              </a:rPr>
              <a:t>OPEN.html</a:t>
            </a:r>
            <a:r>
              <a:rPr lang="en-GB" sz="1300">
                <a:solidFill>
                  <a:schemeClr val="dk1"/>
                </a:solidFill>
                <a:latin typeface="Courier New"/>
                <a:ea typeface="Courier New"/>
                <a:cs typeface="Courier New"/>
                <a:sym typeface="Courier New"/>
              </a:rPr>
              <a:t>   #Required</a:t>
            </a:r>
            <a:endParaRPr sz="1300">
              <a:solidFill>
                <a:schemeClr val="dk1"/>
              </a:solidFill>
              <a:latin typeface="Courier New"/>
              <a:ea typeface="Courier New"/>
              <a:cs typeface="Courier New"/>
              <a:sym typeface="Courier New"/>
            </a:endParaRPr>
          </a:p>
          <a:p>
            <a:pPr indent="-547199" lvl="0" marL="457200" rtl="0" algn="l">
              <a:spcBef>
                <a:spcPts val="0"/>
              </a:spcBef>
              <a:spcAft>
                <a:spcPts val="0"/>
              </a:spcAft>
              <a:buClr>
                <a:schemeClr val="dk1"/>
              </a:buClr>
              <a:buSzPts val="1100"/>
              <a:buFont typeface="Arial"/>
              <a:buNone/>
            </a:pPr>
            <a:r>
              <a:rPr b="1" lang="en-GB" sz="1300">
                <a:solidFill>
                  <a:schemeClr val="dk1"/>
                </a:solidFill>
                <a:latin typeface="Courier New"/>
                <a:ea typeface="Courier New"/>
                <a:cs typeface="Courier New"/>
                <a:sym typeface="Courier New"/>
              </a:rPr>
              <a:t>content/</a:t>
            </a:r>
            <a:r>
              <a:rPr lang="en-GB" sz="1300">
                <a:solidFill>
                  <a:schemeClr val="dk1"/>
                </a:solidFill>
                <a:latin typeface="Courier New"/>
                <a:ea typeface="Courier New"/>
                <a:cs typeface="Courier New"/>
                <a:sym typeface="Courier New"/>
              </a:rPr>
              <a:t>    #Required</a:t>
            </a:r>
            <a:endParaRPr sz="1300">
              <a:solidFill>
                <a:schemeClr val="dk1"/>
              </a:solidFill>
              <a:latin typeface="Courier New"/>
              <a:ea typeface="Courier New"/>
              <a:cs typeface="Courier New"/>
              <a:sym typeface="Courier New"/>
            </a:endParaRPr>
          </a:p>
          <a:p>
            <a:pPr indent="-547199" lvl="0" marL="457200" rtl="0" algn="l">
              <a:spcBef>
                <a:spcPts val="0"/>
              </a:spcBef>
              <a:spcAft>
                <a:spcPts val="0"/>
              </a:spcAft>
              <a:buClr>
                <a:schemeClr val="dk1"/>
              </a:buClr>
              <a:buSzPts val="1100"/>
              <a:buFont typeface="Arial"/>
              <a:buNone/>
            </a:pPr>
            <a:r>
              <a:rPr b="1" lang="en-GB" sz="1300">
                <a:solidFill>
                  <a:schemeClr val="dk1"/>
                </a:solidFill>
                <a:latin typeface="Courier New"/>
                <a:ea typeface="Courier New"/>
                <a:cs typeface="Courier New"/>
                <a:sym typeface="Courier New"/>
              </a:rPr>
              <a:t>metadata/ </a:t>
            </a:r>
            <a:r>
              <a:rPr lang="en-GB" sz="1300">
                <a:solidFill>
                  <a:schemeClr val="dk1"/>
                </a:solidFill>
                <a:latin typeface="Courier New"/>
                <a:ea typeface="Courier New"/>
                <a:cs typeface="Courier New"/>
                <a:sym typeface="Courier New"/>
              </a:rPr>
              <a:t>  #Optional</a:t>
            </a:r>
            <a:endParaRPr sz="1300">
              <a:solidFill>
                <a:schemeClr val="dk1"/>
              </a:solidFill>
              <a:latin typeface="Courier New"/>
              <a:ea typeface="Courier New"/>
              <a:cs typeface="Courier New"/>
              <a:sym typeface="Courier New"/>
            </a:endParaRPr>
          </a:p>
          <a:p>
            <a:pPr indent="-547199" lvl="0" marL="457200" rtl="0" algn="l">
              <a:spcBef>
                <a:spcPts val="0"/>
              </a:spcBef>
              <a:spcAft>
                <a:spcPts val="0"/>
              </a:spcAft>
              <a:buClr>
                <a:schemeClr val="dk1"/>
              </a:buClr>
              <a:buSzPts val="1100"/>
              <a:buFont typeface="Arial"/>
              <a:buNone/>
            </a:pPr>
            <a:r>
              <a:rPr b="1" lang="en-GB" sz="1300">
                <a:solidFill>
                  <a:schemeClr val="dk1"/>
                </a:solidFill>
                <a:latin typeface="Courier New"/>
                <a:ea typeface="Courier New"/>
                <a:cs typeface="Courier New"/>
                <a:sym typeface="Courier New"/>
              </a:rPr>
              <a:t>resources/</a:t>
            </a:r>
            <a:r>
              <a:rPr lang="en-GB" sz="1300">
                <a:solidFill>
                  <a:schemeClr val="dk1"/>
                </a:solidFill>
                <a:latin typeface="Courier New"/>
                <a:ea typeface="Courier New"/>
                <a:cs typeface="Courier New"/>
                <a:sym typeface="Courier New"/>
              </a:rPr>
              <a:t>  #Optional</a:t>
            </a:r>
            <a:endParaRPr sz="1300">
              <a:solidFill>
                <a:schemeClr val="dk1"/>
              </a:solidFill>
              <a:latin typeface="Courier New"/>
              <a:ea typeface="Courier New"/>
              <a:cs typeface="Courier New"/>
              <a:sym typeface="Courier New"/>
            </a:endParaRPr>
          </a:p>
          <a:p>
            <a:pPr indent="-89999" lvl="0" marL="0" rtl="0" algn="l">
              <a:spcBef>
                <a:spcPts val="0"/>
              </a:spcBef>
              <a:spcAft>
                <a:spcPts val="1200"/>
              </a:spcAft>
              <a:buNone/>
            </a:pPr>
            <a:r>
              <a:t/>
            </a:r>
            <a:endParaRPr/>
          </a:p>
        </p:txBody>
      </p:sp>
      <p:sp>
        <p:nvSpPr>
          <p:cNvPr id="161" name="Google Shape;161;p28"/>
          <p:cNvSpPr txBox="1"/>
          <p:nvPr/>
        </p:nvSpPr>
        <p:spPr>
          <a:xfrm>
            <a:off x="3152925" y="1152475"/>
            <a:ext cx="5964000" cy="383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GB" sz="1300">
                <a:solidFill>
                  <a:schemeClr val="dk1"/>
                </a:solidFill>
                <a:latin typeface="Courier New"/>
                <a:ea typeface="Courier New"/>
                <a:cs typeface="Courier New"/>
                <a:sym typeface="Courier New"/>
              </a:rPr>
              <a:t>OPEN.html </a:t>
            </a:r>
            <a:r>
              <a:rPr lang="en-GB" sz="1300">
                <a:solidFill>
                  <a:schemeClr val="dk1"/>
                </a:solidFill>
                <a:latin typeface="Courier New"/>
                <a:ea typeface="Courier New"/>
                <a:cs typeface="Courier New"/>
                <a:sym typeface="Courier New"/>
              </a:rPr>
              <a:t>    # redirects to content/ro-crate-preview.html</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n-GB" sz="1300">
                <a:solidFill>
                  <a:schemeClr val="dk1"/>
                </a:solidFill>
                <a:latin typeface="Courier New"/>
                <a:ea typeface="Courier New"/>
                <a:cs typeface="Courier New"/>
                <a:sym typeface="Courier New"/>
              </a:rPr>
              <a:t>content/</a:t>
            </a:r>
            <a:endParaRPr b="1"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Courier New"/>
                <a:ea typeface="Courier New"/>
                <a:cs typeface="Courier New"/>
                <a:sym typeface="Courier New"/>
              </a:rPr>
              <a:t>    ro-crate-metadata.json</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Courier New"/>
                <a:ea typeface="Courier New"/>
                <a:cs typeface="Courier New"/>
                <a:sym typeface="Courier New"/>
              </a:rPr>
              <a:t>    ro-crate-preview.html</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Courier New"/>
                <a:ea typeface="Courier New"/>
                <a:cs typeface="Courier New"/>
                <a:sym typeface="Courier New"/>
              </a:rPr>
              <a:t>    ro-crate-preview_files/</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Courier New"/>
                <a:ea typeface="Courier New"/>
                <a:cs typeface="Courier New"/>
                <a:sym typeface="Courier New"/>
              </a:rPr>
              <a:t>        …</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Courier New"/>
                <a:ea typeface="Courier New"/>
                <a:cs typeface="Courier New"/>
                <a:sym typeface="Courier New"/>
              </a:rPr>
              <a:t>    bag1/</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Courier New"/>
                <a:ea typeface="Courier New"/>
                <a:cs typeface="Courier New"/>
                <a:sym typeface="Courier New"/>
              </a:rPr>
              <a:t>        bagit.txt</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Courier New"/>
                <a:ea typeface="Courier New"/>
                <a:cs typeface="Courier New"/>
                <a:sym typeface="Courier New"/>
              </a:rPr>
              <a:t>        bag-info.txt</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Courier New"/>
                <a:ea typeface="Courier New"/>
                <a:cs typeface="Courier New"/>
                <a:sym typeface="Courier New"/>
              </a:rPr>
              <a:t>        manifest-sha512.txt</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Courier New"/>
                <a:ea typeface="Courier New"/>
                <a:cs typeface="Courier New"/>
                <a:sym typeface="Courier New"/>
              </a:rPr>
              <a:t>        data/</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Courier New"/>
                <a:ea typeface="Courier New"/>
                <a:cs typeface="Courier New"/>
                <a:sym typeface="Courier New"/>
              </a:rPr>
              <a:t>            example.txt</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n-GB" sz="1300">
                <a:solidFill>
                  <a:schemeClr val="dk1"/>
                </a:solidFill>
                <a:latin typeface="Courier New"/>
                <a:ea typeface="Courier New"/>
                <a:cs typeface="Courier New"/>
                <a:sym typeface="Courier New"/>
              </a:rPr>
              <a:t>metadata/</a:t>
            </a:r>
            <a:endParaRPr b="1"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b="1" lang="en-GB" sz="1300">
                <a:solidFill>
                  <a:schemeClr val="dk1"/>
                </a:solidFill>
                <a:latin typeface="Courier New"/>
                <a:ea typeface="Courier New"/>
                <a:cs typeface="Courier New"/>
                <a:sym typeface="Courier New"/>
              </a:rPr>
              <a:t>    manifest.txt</a:t>
            </a:r>
            <a:endParaRPr b="1"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GB" sz="1300">
                <a:solidFill>
                  <a:schemeClr val="dk1"/>
                </a:solidFill>
                <a:latin typeface="Courier New"/>
                <a:ea typeface="Courier New"/>
                <a:cs typeface="Courier New"/>
                <a:sym typeface="Courier New"/>
              </a:rPr>
              <a:t>        # content/ro-crate-metadata.json</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lang="en-GB" sz="1300">
                <a:solidFill>
                  <a:schemeClr val="dk1"/>
                </a:solidFill>
                <a:latin typeface="Courier New"/>
                <a:ea typeface="Courier New"/>
                <a:cs typeface="Courier New"/>
                <a:sym typeface="Courier New"/>
              </a:rPr>
              <a:t>        # content/bag1/bag-info.txt</a:t>
            </a:r>
            <a:endParaRPr sz="1300">
              <a:solidFill>
                <a:schemeClr val="dk1"/>
              </a:solidFill>
              <a:latin typeface="Courier New"/>
              <a:ea typeface="Courier New"/>
              <a:cs typeface="Courier New"/>
              <a:sym typeface="Courier New"/>
            </a:endParaRPr>
          </a:p>
        </p:txBody>
      </p:sp>
      <p:sp>
        <p:nvSpPr>
          <p:cNvPr id="162" name="Google Shape;162;p28"/>
          <p:cNvSpPr txBox="1"/>
          <p:nvPr>
            <p:ph type="title"/>
          </p:nvPr>
        </p:nvSpPr>
        <p:spPr>
          <a:xfrm>
            <a:off x="2206196" y="132016"/>
            <a:ext cx="6818700" cy="5727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GB" sz="1533"/>
              <a:t>A user-friendly top level organization for self-contained browsable packages</a:t>
            </a:r>
            <a:endParaRPr sz="1533"/>
          </a:p>
        </p:txBody>
      </p:sp>
      <p:pic>
        <p:nvPicPr>
          <p:cNvPr id="163" name="Google Shape;163;p28"/>
          <p:cNvPicPr preferRelativeResize="0"/>
          <p:nvPr/>
        </p:nvPicPr>
        <p:blipFill>
          <a:blip r:embed="rId3">
            <a:alphaModFix/>
          </a:blip>
          <a:stretch>
            <a:fillRect/>
          </a:stretch>
        </p:blipFill>
        <p:spPr>
          <a:xfrm>
            <a:off x="387900" y="2995650"/>
            <a:ext cx="1873775" cy="1839326"/>
          </a:xfrm>
          <a:prstGeom prst="rect">
            <a:avLst/>
          </a:prstGeom>
          <a:noFill/>
          <a:ln>
            <a:noFill/>
          </a:ln>
        </p:spPr>
      </p:pic>
      <p:sp>
        <p:nvSpPr>
          <p:cNvPr id="164" name="Google Shape;164;p28"/>
          <p:cNvSpPr txBox="1"/>
          <p:nvPr/>
        </p:nvSpPr>
        <p:spPr>
          <a:xfrm>
            <a:off x="258225" y="623800"/>
            <a:ext cx="6779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dk2"/>
                </a:solidFill>
              </a:rPr>
              <a:t>Patrick Stickler, Peter Sefton, …</a:t>
            </a:r>
            <a:endParaRPr sz="12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29"/>
          <p:cNvPicPr preferRelativeResize="0"/>
          <p:nvPr/>
        </p:nvPicPr>
        <p:blipFill>
          <a:blip r:embed="rId3">
            <a:alphaModFix/>
          </a:blip>
          <a:stretch>
            <a:fillRect/>
          </a:stretch>
        </p:blipFill>
        <p:spPr>
          <a:xfrm>
            <a:off x="439499" y="572699"/>
            <a:ext cx="8125886" cy="4570800"/>
          </a:xfrm>
          <a:prstGeom prst="rect">
            <a:avLst/>
          </a:prstGeom>
          <a:noFill/>
          <a:ln>
            <a:noFill/>
          </a:ln>
        </p:spPr>
      </p:pic>
      <p:sp>
        <p:nvSpPr>
          <p:cNvPr id="170" name="Google Shape;170;p29"/>
          <p:cNvSpPr txBox="1"/>
          <p:nvPr>
            <p:ph type="title"/>
          </p:nvPr>
        </p:nvSpPr>
        <p:spPr>
          <a:xfrm>
            <a:off x="471450" y="0"/>
            <a:ext cx="8520600" cy="1264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Generating Static repository from the Dynamic one</a:t>
            </a:r>
            <a:endParaRPr sz="2500"/>
          </a:p>
          <a:p>
            <a:pPr indent="0" lvl="0" marL="0" rtl="0" algn="l">
              <a:spcBef>
                <a:spcPts val="0"/>
              </a:spcBef>
              <a:spcAft>
                <a:spcPts val="0"/>
              </a:spcAft>
              <a:buNone/>
            </a:pPr>
            <a:r>
              <a:rPr lang="en-GB" sz="2277"/>
              <a:t> </a:t>
            </a:r>
            <a:r>
              <a:rPr lang="en-GB" sz="2166"/>
              <a:t>(Mahsa and Andjela)</a:t>
            </a:r>
            <a:endParaRPr sz="2166"/>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30"/>
          <p:cNvPicPr preferRelativeResize="0"/>
          <p:nvPr/>
        </p:nvPicPr>
        <p:blipFill>
          <a:blip r:embed="rId3">
            <a:alphaModFix/>
          </a:blip>
          <a:stretch>
            <a:fillRect/>
          </a:stretch>
        </p:blipFill>
        <p:spPr>
          <a:xfrm>
            <a:off x="152400" y="317025"/>
            <a:ext cx="8309448" cy="4674076"/>
          </a:xfrm>
          <a:prstGeom prst="rect">
            <a:avLst/>
          </a:prstGeom>
          <a:noFill/>
          <a:ln>
            <a:noFill/>
          </a:ln>
        </p:spPr>
      </p:pic>
      <p:sp>
        <p:nvSpPr>
          <p:cNvPr id="176" name="Google Shape;176;p30"/>
          <p:cNvSpPr txBox="1"/>
          <p:nvPr>
            <p:ph type="title"/>
          </p:nvPr>
        </p:nvSpPr>
        <p:spPr>
          <a:xfrm>
            <a:off x="311700" y="-5460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990"/>
              <a:buNone/>
            </a:pPr>
            <a:r>
              <a:rPr lang="en-GB" sz="1420">
                <a:solidFill>
                  <a:schemeClr val="dk2"/>
                </a:solidFill>
              </a:rPr>
              <a:t>Simple export of Zip + HTML in Easy Open Format  | Hyeokjin Kwon (TU Delft / 4TU.ResearchData)</a:t>
            </a:r>
            <a:endParaRPr sz="1420">
              <a:solidFill>
                <a:schemeClr val="dk2"/>
              </a:solidFill>
            </a:endParaRPr>
          </a:p>
          <a:p>
            <a:pPr indent="0" lvl="0" marL="0" rtl="0" algn="l">
              <a:spcBef>
                <a:spcPts val="1200"/>
              </a:spcBef>
              <a:spcAft>
                <a:spcPts val="900"/>
              </a:spcAft>
              <a:buClr>
                <a:schemeClr val="dk1"/>
              </a:buClr>
              <a:buSzPts val="990"/>
              <a:buFont typeface="Arial"/>
              <a:buNone/>
            </a:pPr>
            <a:r>
              <a:t/>
            </a:r>
            <a:endParaRPr sz="142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EPrints to Easy Open static export</a:t>
            </a:r>
            <a:endParaRPr/>
          </a:p>
        </p:txBody>
      </p:sp>
      <p:sp>
        <p:nvSpPr>
          <p:cNvPr id="182" name="Google Shape;182;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a:t>Here’s last year’s slides… (sorry Rory ;) Actually, here’s a SVN commit:</a:t>
            </a:r>
            <a:endParaRPr/>
          </a:p>
          <a:p>
            <a:pPr indent="0" lvl="0" marL="457200" rtl="0" algn="l">
              <a:spcBef>
                <a:spcPts val="1200"/>
              </a:spcBef>
              <a:spcAft>
                <a:spcPts val="0"/>
              </a:spcAft>
              <a:buNone/>
            </a:pPr>
            <a:r>
              <a:rPr b="1" lang="en-GB"/>
              <a:t>~/tools/static_site.pl</a:t>
            </a:r>
            <a:br>
              <a:rPr lang="en-GB"/>
            </a:br>
            <a:r>
              <a:rPr lang="en-GB"/>
              <a:t>Rev 7182 – 4607 d 19 h (</a:t>
            </a:r>
            <a:r>
              <a:rPr b="1" lang="en-GB"/>
              <a:t>Monday 24th October 2011</a:t>
            </a:r>
            <a:r>
              <a:rPr lang="en-GB"/>
              <a:t>)</a:t>
            </a:r>
            <a:br>
              <a:rPr lang="en-GB"/>
            </a:br>
            <a:r>
              <a:rPr lang="en-GB"/>
              <a:t>Author: tdb01r (Tim Brody)</a:t>
            </a:r>
            <a:br>
              <a:rPr lang="en-GB"/>
            </a:br>
            <a:r>
              <a:rPr lang="en-GB"/>
              <a:t>Log message:</a:t>
            </a:r>
            <a:br>
              <a:rPr lang="en-GB"/>
            </a:br>
            <a:r>
              <a:rPr lang="en-GB"/>
              <a:t>* experimental tool to generate a static version of an EPrints repository</a:t>
            </a:r>
            <a:endParaRPr/>
          </a:p>
          <a:p>
            <a:pPr indent="-342900" lvl="0" marL="457200" rtl="0" algn="l">
              <a:spcBef>
                <a:spcPts val="1200"/>
              </a:spcBef>
              <a:spcAft>
                <a:spcPts val="0"/>
              </a:spcAft>
              <a:buSzPts val="1800"/>
              <a:buChar char="-"/>
            </a:pPr>
            <a:r>
              <a:rPr lang="en-GB"/>
              <a:t>Started enhancing it to output the site in EasyOPEN </a:t>
            </a:r>
            <a:r>
              <a:rPr lang="en-GB"/>
              <a:t>as previously described.</a:t>
            </a:r>
            <a:endParaRPr/>
          </a:p>
          <a:p>
            <a:pPr indent="-342900" lvl="0" marL="457200" rtl="0" algn="l">
              <a:spcBef>
                <a:spcPts val="0"/>
              </a:spcBef>
              <a:spcAft>
                <a:spcPts val="0"/>
              </a:spcAft>
              <a:buSzPts val="1800"/>
              <a:buChar char="-"/>
            </a:pPr>
            <a:r>
              <a:rPr lang="en-GB"/>
              <a:t>Outputs an EPrintsXML metadata file, thumbnails, documents, browse views</a:t>
            </a:r>
            <a:endParaRPr/>
          </a:p>
          <a:p>
            <a:pPr indent="-342900" lvl="0" marL="457200" rtl="0" algn="l">
              <a:spcBef>
                <a:spcPts val="0"/>
              </a:spcBef>
              <a:spcAft>
                <a:spcPts val="0"/>
              </a:spcAft>
              <a:buSzPts val="1800"/>
              <a:buChar char="-"/>
            </a:pPr>
            <a:r>
              <a:rPr lang="en-GB"/>
              <a:t>Browser-based search using Lunr.js </a:t>
            </a:r>
            <a:r>
              <a:rPr lang="en-GB" u="sng">
                <a:solidFill>
                  <a:schemeClr val="hlink"/>
                </a:solidFill>
                <a:hlinkClick r:id="rId3"/>
              </a:rPr>
              <a:t>https://lunrjs.com/</a:t>
            </a:r>
            <a:r>
              <a:rPr lang="en-GB"/>
              <a:t> </a:t>
            </a:r>
            <a:r>
              <a:rPr i="1" lang="en-GB" sz="1050">
                <a:solidFill>
                  <a:srgbClr val="4D4E53"/>
                </a:solidFill>
                <a:highlight>
                  <a:srgbClr val="FFFFFF"/>
                </a:highlight>
                <a:latin typeface="Open Sans"/>
                <a:ea typeface="Open Sans"/>
                <a:cs typeface="Open Sans"/>
                <a:sym typeface="Open Sans"/>
              </a:rPr>
              <a:t>A bit like Solr, but much smaller and not as bright.</a:t>
            </a:r>
            <a:endParaRPr i="1"/>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32"/>
          <p:cNvPicPr preferRelativeResize="0"/>
          <p:nvPr/>
        </p:nvPicPr>
        <p:blipFill>
          <a:blip r:embed="rId3">
            <a:alphaModFix/>
          </a:blip>
          <a:stretch>
            <a:fillRect/>
          </a:stretch>
        </p:blipFill>
        <p:spPr>
          <a:xfrm>
            <a:off x="7314213" y="2692125"/>
            <a:ext cx="1604675" cy="1604675"/>
          </a:xfrm>
          <a:prstGeom prst="rect">
            <a:avLst/>
          </a:prstGeom>
          <a:noFill/>
          <a:ln>
            <a:noFill/>
          </a:ln>
        </p:spPr>
      </p:pic>
      <p:sp>
        <p:nvSpPr>
          <p:cNvPr id="188" name="Google Shape;188;p32"/>
          <p:cNvSpPr/>
          <p:nvPr/>
        </p:nvSpPr>
        <p:spPr>
          <a:xfrm>
            <a:off x="166263" y="1229550"/>
            <a:ext cx="2882700" cy="1115400"/>
          </a:xfrm>
          <a:prstGeom prst="roundRect">
            <a:avLst>
              <a:gd fmla="val 16667" name="adj"/>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9" name="Google Shape;189;p32"/>
          <p:cNvSpPr txBox="1"/>
          <p:nvPr>
            <p:ph type="title"/>
          </p:nvPr>
        </p:nvSpPr>
        <p:spPr>
          <a:xfrm>
            <a:off x="249688" y="2558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sz="2120">
                <a:latin typeface="Consolas"/>
                <a:ea typeface="Consolas"/>
                <a:cs typeface="Consolas"/>
                <a:sym typeface="Consolas"/>
              </a:rPr>
              <a:t>EasyScrape: ‘Remote site generation’ (impl. Easy Open)</a:t>
            </a:r>
            <a:endParaRPr b="1" sz="2120">
              <a:latin typeface="Consolas"/>
              <a:ea typeface="Consolas"/>
              <a:cs typeface="Consolas"/>
              <a:sym typeface="Consolas"/>
            </a:endParaRPr>
          </a:p>
        </p:txBody>
      </p:sp>
      <p:sp>
        <p:nvSpPr>
          <p:cNvPr id="190" name="Google Shape;190;p32"/>
          <p:cNvSpPr txBox="1"/>
          <p:nvPr>
            <p:ph idx="1" type="body"/>
          </p:nvPr>
        </p:nvSpPr>
        <p:spPr>
          <a:xfrm>
            <a:off x="335838" y="685850"/>
            <a:ext cx="8434500" cy="437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SzPts val="1018"/>
              <a:buNone/>
            </a:pPr>
            <a:r>
              <a:rPr lang="en-GB" sz="1365">
                <a:latin typeface="Consolas"/>
                <a:ea typeface="Consolas"/>
                <a:cs typeface="Consolas"/>
                <a:sym typeface="Consolas"/>
              </a:rPr>
              <a:t>Kim Shepherd, Kiflom Michael Kahsay, Marco Schirone</a:t>
            </a:r>
            <a:endParaRPr sz="1365">
              <a:latin typeface="Consolas"/>
              <a:ea typeface="Consolas"/>
              <a:cs typeface="Consolas"/>
              <a:sym typeface="Consolas"/>
            </a:endParaRPr>
          </a:p>
        </p:txBody>
      </p:sp>
      <p:pic>
        <p:nvPicPr>
          <p:cNvPr id="191" name="Google Shape;191;p32"/>
          <p:cNvPicPr preferRelativeResize="0"/>
          <p:nvPr/>
        </p:nvPicPr>
        <p:blipFill>
          <a:blip r:embed="rId4">
            <a:alphaModFix/>
          </a:blip>
          <a:stretch>
            <a:fillRect/>
          </a:stretch>
        </p:blipFill>
        <p:spPr>
          <a:xfrm>
            <a:off x="177613" y="1244175"/>
            <a:ext cx="1178400" cy="365962"/>
          </a:xfrm>
          <a:prstGeom prst="rect">
            <a:avLst/>
          </a:prstGeom>
          <a:noFill/>
          <a:ln>
            <a:noFill/>
          </a:ln>
        </p:spPr>
      </p:pic>
      <p:pic>
        <p:nvPicPr>
          <p:cNvPr id="192" name="Google Shape;192;p32"/>
          <p:cNvPicPr preferRelativeResize="0"/>
          <p:nvPr/>
        </p:nvPicPr>
        <p:blipFill>
          <a:blip r:embed="rId5">
            <a:alphaModFix/>
          </a:blip>
          <a:stretch>
            <a:fillRect/>
          </a:stretch>
        </p:blipFill>
        <p:spPr>
          <a:xfrm>
            <a:off x="2626088" y="1316213"/>
            <a:ext cx="312075" cy="293925"/>
          </a:xfrm>
          <a:prstGeom prst="rect">
            <a:avLst/>
          </a:prstGeom>
          <a:noFill/>
          <a:ln>
            <a:noFill/>
          </a:ln>
        </p:spPr>
      </p:pic>
      <p:sp>
        <p:nvSpPr>
          <p:cNvPr id="193" name="Google Shape;193;p32"/>
          <p:cNvSpPr txBox="1"/>
          <p:nvPr/>
        </p:nvSpPr>
        <p:spPr>
          <a:xfrm>
            <a:off x="425163" y="1540350"/>
            <a:ext cx="2578200" cy="72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solidFill>
                  <a:schemeClr val="dk2"/>
                </a:solidFill>
                <a:latin typeface="Consolas"/>
                <a:ea typeface="Consolas"/>
                <a:cs typeface="Consolas"/>
                <a:sym typeface="Consolas"/>
              </a:rPr>
              <a:t>Spiders for feeds:</a:t>
            </a:r>
            <a:endParaRPr sz="1700">
              <a:solidFill>
                <a:schemeClr val="dk2"/>
              </a:solidFill>
              <a:latin typeface="Consolas"/>
              <a:ea typeface="Consolas"/>
              <a:cs typeface="Consolas"/>
              <a:sym typeface="Consolas"/>
            </a:endParaRPr>
          </a:p>
          <a:p>
            <a:pPr indent="0" lvl="0" marL="0" rtl="0" algn="l">
              <a:spcBef>
                <a:spcPts val="0"/>
              </a:spcBef>
              <a:spcAft>
                <a:spcPts val="0"/>
              </a:spcAft>
              <a:buNone/>
            </a:pPr>
            <a:r>
              <a:rPr lang="en-GB" sz="1700">
                <a:solidFill>
                  <a:schemeClr val="dk2"/>
                </a:solidFill>
                <a:latin typeface="Consolas"/>
                <a:ea typeface="Consolas"/>
                <a:cs typeface="Consolas"/>
                <a:sym typeface="Consolas"/>
              </a:rPr>
              <a:t> </a:t>
            </a:r>
            <a:r>
              <a:rPr b="1" lang="en-GB" sz="1700">
                <a:solidFill>
                  <a:schemeClr val="dk2"/>
                </a:solidFill>
                <a:latin typeface="Consolas"/>
                <a:ea typeface="Consolas"/>
                <a:cs typeface="Consolas"/>
                <a:sym typeface="Consolas"/>
              </a:rPr>
              <a:t>OAI-PMH</a:t>
            </a:r>
            <a:r>
              <a:rPr lang="en-GB" sz="1700">
                <a:solidFill>
                  <a:schemeClr val="dk2"/>
                </a:solidFill>
                <a:latin typeface="Consolas"/>
                <a:ea typeface="Consolas"/>
                <a:cs typeface="Consolas"/>
                <a:sym typeface="Consolas"/>
              </a:rPr>
              <a:t>, RSS, Atom</a:t>
            </a:r>
            <a:endParaRPr sz="1700">
              <a:solidFill>
                <a:schemeClr val="dk2"/>
              </a:solidFill>
              <a:latin typeface="Consolas"/>
              <a:ea typeface="Consolas"/>
              <a:cs typeface="Consolas"/>
              <a:sym typeface="Consolas"/>
            </a:endParaRPr>
          </a:p>
        </p:txBody>
      </p:sp>
      <p:sp>
        <p:nvSpPr>
          <p:cNvPr id="194" name="Google Shape;194;p32"/>
          <p:cNvSpPr/>
          <p:nvPr/>
        </p:nvSpPr>
        <p:spPr>
          <a:xfrm>
            <a:off x="177613" y="3152800"/>
            <a:ext cx="3427800" cy="1386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270000" lIns="91425" spcFirstLastPara="1" rIns="91425" wrap="square" tIns="270000">
            <a:noAutofit/>
          </a:bodyPr>
          <a:lstStyle/>
          <a:p>
            <a:pPr indent="-317500" lvl="0" marL="457200" rtl="0" algn="l">
              <a:spcBef>
                <a:spcPts val="0"/>
              </a:spcBef>
              <a:spcAft>
                <a:spcPts val="0"/>
              </a:spcAft>
              <a:buSzPts val="1400"/>
              <a:buFont typeface="Consolas"/>
              <a:buChar char="-"/>
            </a:pPr>
            <a:r>
              <a:rPr lang="en-GB">
                <a:latin typeface="Consolas"/>
                <a:ea typeface="Consolas"/>
                <a:cs typeface="Consolas"/>
                <a:sym typeface="Consolas"/>
              </a:rPr>
              <a:t>Markdown (readable, usable, site generators like it)</a:t>
            </a:r>
            <a:br>
              <a:rPr lang="en-GB">
                <a:latin typeface="Consolas"/>
                <a:ea typeface="Consolas"/>
                <a:cs typeface="Consolas"/>
                <a:sym typeface="Consolas"/>
              </a:rPr>
            </a:br>
            <a:endParaRPr>
              <a:latin typeface="Consolas"/>
              <a:ea typeface="Consolas"/>
              <a:cs typeface="Consolas"/>
              <a:sym typeface="Consolas"/>
            </a:endParaRPr>
          </a:p>
          <a:p>
            <a:pPr indent="-317500" lvl="0" marL="457200" rtl="0" algn="l">
              <a:spcBef>
                <a:spcPts val="0"/>
              </a:spcBef>
              <a:spcAft>
                <a:spcPts val="0"/>
              </a:spcAft>
              <a:buSzPts val="1400"/>
              <a:buFont typeface="Consolas"/>
              <a:buChar char="-"/>
            </a:pPr>
            <a:r>
              <a:rPr lang="en-GB">
                <a:latin typeface="Consolas"/>
                <a:ea typeface="Consolas"/>
                <a:cs typeface="Consolas"/>
                <a:sym typeface="Consolas"/>
              </a:rPr>
              <a:t>Resources (PDFs, data, images)</a:t>
            </a:r>
            <a:endParaRPr>
              <a:latin typeface="Consolas"/>
              <a:ea typeface="Consolas"/>
              <a:cs typeface="Consolas"/>
              <a:sym typeface="Consolas"/>
            </a:endParaRPr>
          </a:p>
        </p:txBody>
      </p:sp>
      <p:pic>
        <p:nvPicPr>
          <p:cNvPr id="195" name="Google Shape;195;p32"/>
          <p:cNvPicPr preferRelativeResize="0"/>
          <p:nvPr/>
        </p:nvPicPr>
        <p:blipFill>
          <a:blip r:embed="rId6">
            <a:alphaModFix/>
          </a:blip>
          <a:stretch>
            <a:fillRect/>
          </a:stretch>
        </p:blipFill>
        <p:spPr>
          <a:xfrm>
            <a:off x="6234455" y="3603555"/>
            <a:ext cx="484500" cy="484500"/>
          </a:xfrm>
          <a:prstGeom prst="rect">
            <a:avLst/>
          </a:prstGeom>
          <a:noFill/>
          <a:ln>
            <a:noFill/>
          </a:ln>
        </p:spPr>
      </p:pic>
      <p:cxnSp>
        <p:nvCxnSpPr>
          <p:cNvPr id="196" name="Google Shape;196;p32"/>
          <p:cNvCxnSpPr/>
          <p:nvPr/>
        </p:nvCxnSpPr>
        <p:spPr>
          <a:xfrm flipH="1">
            <a:off x="614488" y="2370950"/>
            <a:ext cx="1800" cy="787200"/>
          </a:xfrm>
          <a:prstGeom prst="straightConnector1">
            <a:avLst/>
          </a:prstGeom>
          <a:noFill/>
          <a:ln cap="flat" cmpd="sng" w="28575">
            <a:solidFill>
              <a:schemeClr val="dk2"/>
            </a:solidFill>
            <a:prstDash val="solid"/>
            <a:round/>
            <a:headEnd len="med" w="med" type="none"/>
            <a:tailEnd len="med" w="med" type="triangle"/>
          </a:ln>
        </p:spPr>
      </p:cxnSp>
      <p:sp>
        <p:nvSpPr>
          <p:cNvPr id="197" name="Google Shape;197;p32"/>
          <p:cNvSpPr txBox="1"/>
          <p:nvPr/>
        </p:nvSpPr>
        <p:spPr>
          <a:xfrm>
            <a:off x="684825" y="2430725"/>
            <a:ext cx="26577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600">
                <a:solidFill>
                  <a:schemeClr val="dk2"/>
                </a:solidFill>
                <a:latin typeface="Consolas"/>
                <a:ea typeface="Consolas"/>
                <a:cs typeface="Consolas"/>
                <a:sym typeface="Consolas"/>
              </a:rPr>
              <a:t>Crawl/harvest repo, output static stuff</a:t>
            </a:r>
            <a:endParaRPr sz="1600">
              <a:solidFill>
                <a:schemeClr val="dk2"/>
              </a:solidFill>
              <a:latin typeface="Consolas"/>
              <a:ea typeface="Consolas"/>
              <a:cs typeface="Consolas"/>
              <a:sym typeface="Consolas"/>
            </a:endParaRPr>
          </a:p>
        </p:txBody>
      </p:sp>
      <p:cxnSp>
        <p:nvCxnSpPr>
          <p:cNvPr id="198" name="Google Shape;198;p32"/>
          <p:cNvCxnSpPr/>
          <p:nvPr/>
        </p:nvCxnSpPr>
        <p:spPr>
          <a:xfrm flipH="1" rot="10800000">
            <a:off x="3605413" y="3962775"/>
            <a:ext cx="428400" cy="17400"/>
          </a:xfrm>
          <a:prstGeom prst="straightConnector1">
            <a:avLst/>
          </a:prstGeom>
          <a:noFill/>
          <a:ln cap="flat" cmpd="sng" w="28575">
            <a:solidFill>
              <a:schemeClr val="dk2"/>
            </a:solidFill>
            <a:prstDash val="solid"/>
            <a:round/>
            <a:headEnd len="med" w="med" type="none"/>
            <a:tailEnd len="med" w="med" type="triangle"/>
          </a:ln>
        </p:spPr>
      </p:cxnSp>
      <p:cxnSp>
        <p:nvCxnSpPr>
          <p:cNvPr id="199" name="Google Shape;199;p32"/>
          <p:cNvCxnSpPr/>
          <p:nvPr/>
        </p:nvCxnSpPr>
        <p:spPr>
          <a:xfrm>
            <a:off x="6736238" y="3789437"/>
            <a:ext cx="734700" cy="234600"/>
          </a:xfrm>
          <a:prstGeom prst="straightConnector1">
            <a:avLst/>
          </a:prstGeom>
          <a:noFill/>
          <a:ln cap="flat" cmpd="sng" w="28575">
            <a:solidFill>
              <a:schemeClr val="dk2"/>
            </a:solidFill>
            <a:prstDash val="solid"/>
            <a:round/>
            <a:headEnd len="med" w="med" type="none"/>
            <a:tailEnd len="med" w="med" type="triangle"/>
          </a:ln>
        </p:spPr>
      </p:cxnSp>
      <p:sp>
        <p:nvSpPr>
          <p:cNvPr id="200" name="Google Shape;200;p32"/>
          <p:cNvSpPr/>
          <p:nvPr/>
        </p:nvSpPr>
        <p:spPr>
          <a:xfrm>
            <a:off x="6718965" y="863934"/>
            <a:ext cx="2154276" cy="1751760"/>
          </a:xfrm>
          <a:prstGeom prst="cloud">
            <a:avLst/>
          </a:prstGeom>
          <a:solidFill>
            <a:srgbClr val="E3EDF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600">
                <a:latin typeface="Consolas"/>
                <a:ea typeface="Consolas"/>
                <a:cs typeface="Consolas"/>
                <a:sym typeface="Consolas"/>
              </a:rPr>
              <a:t>Publish local content on Internet</a:t>
            </a:r>
            <a:endParaRPr sz="1600">
              <a:latin typeface="Consolas"/>
              <a:ea typeface="Consolas"/>
              <a:cs typeface="Consolas"/>
              <a:sym typeface="Consolas"/>
            </a:endParaRPr>
          </a:p>
        </p:txBody>
      </p:sp>
      <p:cxnSp>
        <p:nvCxnSpPr>
          <p:cNvPr id="201" name="Google Shape;201;p32"/>
          <p:cNvCxnSpPr>
            <a:endCxn id="200" idx="1"/>
          </p:cNvCxnSpPr>
          <p:nvPr/>
        </p:nvCxnSpPr>
        <p:spPr>
          <a:xfrm flipH="1" rot="10800000">
            <a:off x="6708003" y="2613828"/>
            <a:ext cx="1088100" cy="1175700"/>
          </a:xfrm>
          <a:prstGeom prst="straightConnector1">
            <a:avLst/>
          </a:prstGeom>
          <a:noFill/>
          <a:ln cap="flat" cmpd="sng" w="28575">
            <a:solidFill>
              <a:schemeClr val="dk2"/>
            </a:solidFill>
            <a:prstDash val="solid"/>
            <a:round/>
            <a:headEnd len="med" w="med" type="none"/>
            <a:tailEnd len="med" w="med" type="triangle"/>
          </a:ln>
        </p:spPr>
      </p:cxnSp>
      <p:sp>
        <p:nvSpPr>
          <p:cNvPr id="202" name="Google Shape;202;p32"/>
          <p:cNvSpPr txBox="1"/>
          <p:nvPr/>
        </p:nvSpPr>
        <p:spPr>
          <a:xfrm>
            <a:off x="7006138" y="4158025"/>
            <a:ext cx="1971600" cy="677100"/>
          </a:xfrm>
          <a:prstGeom prst="rect">
            <a:avLst/>
          </a:prstGeom>
          <a:solidFill>
            <a:srgbClr val="D6F1C8"/>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1600">
                <a:solidFill>
                  <a:schemeClr val="dk2"/>
                </a:solidFill>
                <a:latin typeface="Consolas"/>
                <a:ea typeface="Consolas"/>
                <a:cs typeface="Consolas"/>
                <a:sym typeface="Consolas"/>
              </a:rPr>
              <a:t>Host Internet content locally</a:t>
            </a:r>
            <a:endParaRPr sz="1600">
              <a:solidFill>
                <a:schemeClr val="dk2"/>
              </a:solidFill>
              <a:latin typeface="Consolas"/>
              <a:ea typeface="Consolas"/>
              <a:cs typeface="Consolas"/>
              <a:sym typeface="Consolas"/>
            </a:endParaRPr>
          </a:p>
        </p:txBody>
      </p:sp>
      <p:sp>
        <p:nvSpPr>
          <p:cNvPr id="203" name="Google Shape;203;p32"/>
          <p:cNvSpPr/>
          <p:nvPr/>
        </p:nvSpPr>
        <p:spPr>
          <a:xfrm>
            <a:off x="4033813" y="3529275"/>
            <a:ext cx="1754400" cy="884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rtl="0" algn="l">
              <a:spcBef>
                <a:spcPts val="0"/>
              </a:spcBef>
              <a:spcAft>
                <a:spcPts val="0"/>
              </a:spcAft>
              <a:buSzPts val="1400"/>
              <a:buFont typeface="Consolas"/>
              <a:buChar char="-"/>
            </a:pPr>
            <a:r>
              <a:rPr lang="en-GB">
                <a:latin typeface="Consolas"/>
                <a:ea typeface="Consolas"/>
                <a:cs typeface="Consolas"/>
                <a:sym typeface="Consolas"/>
              </a:rPr>
              <a:t>Jekyll</a:t>
            </a:r>
            <a:endParaRPr>
              <a:latin typeface="Consolas"/>
              <a:ea typeface="Consolas"/>
              <a:cs typeface="Consolas"/>
              <a:sym typeface="Consolas"/>
            </a:endParaRPr>
          </a:p>
          <a:p>
            <a:pPr indent="-317500" lvl="0" marL="457200" rtl="0" algn="l">
              <a:spcBef>
                <a:spcPts val="0"/>
              </a:spcBef>
              <a:spcAft>
                <a:spcPts val="0"/>
              </a:spcAft>
              <a:buSzPts val="1400"/>
              <a:buFont typeface="Consolas"/>
              <a:buChar char="-"/>
            </a:pPr>
            <a:r>
              <a:rPr lang="en-GB">
                <a:latin typeface="Consolas"/>
                <a:ea typeface="Consolas"/>
                <a:cs typeface="Consolas"/>
                <a:sym typeface="Consolas"/>
              </a:rPr>
              <a:t>11ty</a:t>
            </a:r>
            <a:endParaRPr>
              <a:latin typeface="Consolas"/>
              <a:ea typeface="Consolas"/>
              <a:cs typeface="Consolas"/>
              <a:sym typeface="Consolas"/>
            </a:endParaRPr>
          </a:p>
          <a:p>
            <a:pPr indent="-317500" lvl="0" marL="457200" rtl="0" algn="l">
              <a:spcBef>
                <a:spcPts val="0"/>
              </a:spcBef>
              <a:spcAft>
                <a:spcPts val="0"/>
              </a:spcAft>
              <a:buSzPts val="1400"/>
              <a:buFont typeface="Consolas"/>
              <a:buChar char="-"/>
            </a:pPr>
            <a:r>
              <a:rPr lang="en-GB">
                <a:latin typeface="Consolas"/>
                <a:ea typeface="Consolas"/>
                <a:cs typeface="Consolas"/>
                <a:sym typeface="Consolas"/>
              </a:rPr>
              <a:t>Pelican</a:t>
            </a:r>
            <a:endParaRPr>
              <a:latin typeface="Consolas"/>
              <a:ea typeface="Consolas"/>
              <a:cs typeface="Consolas"/>
              <a:sym typeface="Consolas"/>
            </a:endParaRPr>
          </a:p>
        </p:txBody>
      </p:sp>
      <p:sp>
        <p:nvSpPr>
          <p:cNvPr id="204" name="Google Shape;204;p32"/>
          <p:cNvSpPr txBox="1"/>
          <p:nvPr/>
        </p:nvSpPr>
        <p:spPr>
          <a:xfrm>
            <a:off x="4105213" y="3098163"/>
            <a:ext cx="1683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600">
                <a:solidFill>
                  <a:schemeClr val="dk2"/>
                </a:solidFill>
                <a:latin typeface="Consolas"/>
                <a:ea typeface="Consolas"/>
                <a:cs typeface="Consolas"/>
                <a:sym typeface="Consolas"/>
              </a:rPr>
              <a:t>Generate site</a:t>
            </a:r>
            <a:endParaRPr sz="1600">
              <a:solidFill>
                <a:schemeClr val="dk2"/>
              </a:solidFill>
              <a:latin typeface="Consolas"/>
              <a:ea typeface="Consolas"/>
              <a:cs typeface="Consolas"/>
              <a:sym typeface="Consolas"/>
            </a:endParaRPr>
          </a:p>
        </p:txBody>
      </p:sp>
      <p:sp>
        <p:nvSpPr>
          <p:cNvPr id="205" name="Google Shape;205;p32"/>
          <p:cNvSpPr txBox="1"/>
          <p:nvPr/>
        </p:nvSpPr>
        <p:spPr>
          <a:xfrm>
            <a:off x="3118063" y="1118125"/>
            <a:ext cx="3550800" cy="1840800"/>
          </a:xfrm>
          <a:prstGeom prst="rect">
            <a:avLst/>
          </a:prstGeom>
          <a:solidFill>
            <a:srgbClr val="FFF2CC"/>
          </a:solidFill>
          <a:ln>
            <a:noFill/>
          </a:ln>
        </p:spPr>
        <p:txBody>
          <a:bodyPr anchorCtr="0" anchor="t" bIns="91425" lIns="90000" spcFirstLastPara="1" rIns="91425" wrap="square" tIns="91425">
            <a:noAutofit/>
          </a:bodyPr>
          <a:lstStyle/>
          <a:p>
            <a:pPr indent="0" lvl="0" marL="0" rtl="0" algn="l">
              <a:spcBef>
                <a:spcPts val="0"/>
              </a:spcBef>
              <a:spcAft>
                <a:spcPts val="0"/>
              </a:spcAft>
              <a:buNone/>
            </a:pPr>
            <a:r>
              <a:rPr b="1" lang="en-GB" sz="1600" u="sng">
                <a:solidFill>
                  <a:schemeClr val="dk1"/>
                </a:solidFill>
                <a:latin typeface="Consolas"/>
                <a:ea typeface="Consolas"/>
                <a:cs typeface="Consolas"/>
                <a:sym typeface="Consolas"/>
              </a:rPr>
              <a:t>No Internet?!</a:t>
            </a:r>
            <a:endParaRPr b="1" sz="1600" u="sng">
              <a:solidFill>
                <a:schemeClr val="dk1"/>
              </a:solidFill>
              <a:latin typeface="Consolas"/>
              <a:ea typeface="Consolas"/>
              <a:cs typeface="Consolas"/>
              <a:sym typeface="Consolas"/>
            </a:endParaRPr>
          </a:p>
          <a:p>
            <a:pPr indent="0" lvl="0" marL="0" rtl="0" algn="l">
              <a:spcBef>
                <a:spcPts val="0"/>
              </a:spcBef>
              <a:spcAft>
                <a:spcPts val="0"/>
              </a:spcAft>
              <a:buNone/>
            </a:pPr>
            <a:r>
              <a:rPr b="1" lang="en-GB" sz="1600">
                <a:solidFill>
                  <a:schemeClr val="dk1"/>
                </a:solidFill>
                <a:latin typeface="Consolas"/>
                <a:ea typeface="Consolas"/>
                <a:cs typeface="Consolas"/>
                <a:sym typeface="Consolas"/>
              </a:rPr>
              <a:t>Crawler + generator + storage + friend with Internet =</a:t>
            </a:r>
            <a:endParaRPr b="1" sz="1600">
              <a:solidFill>
                <a:schemeClr val="dk1"/>
              </a:solidFill>
              <a:latin typeface="Consolas"/>
              <a:ea typeface="Consolas"/>
              <a:cs typeface="Consolas"/>
              <a:sym typeface="Consolas"/>
            </a:endParaRPr>
          </a:p>
          <a:p>
            <a:pPr indent="0" lvl="0" marL="0" rtl="0" algn="l">
              <a:spcBef>
                <a:spcPts val="0"/>
              </a:spcBef>
              <a:spcAft>
                <a:spcPts val="0"/>
              </a:spcAft>
              <a:buNone/>
            </a:pPr>
            <a:r>
              <a:t/>
            </a:r>
            <a:endParaRPr b="1" sz="1600">
              <a:solidFill>
                <a:schemeClr val="dk1"/>
              </a:solidFill>
              <a:latin typeface="Consolas"/>
              <a:ea typeface="Consolas"/>
              <a:cs typeface="Consolas"/>
              <a:sym typeface="Consolas"/>
            </a:endParaRPr>
          </a:p>
          <a:p>
            <a:pPr indent="-196850" lvl="0" marL="179999" rtl="0" algn="l">
              <a:spcBef>
                <a:spcPts val="0"/>
              </a:spcBef>
              <a:spcAft>
                <a:spcPts val="0"/>
              </a:spcAft>
              <a:buClr>
                <a:schemeClr val="dk1"/>
              </a:buClr>
              <a:buSzPts val="1600"/>
              <a:buFont typeface="Consolas"/>
              <a:buChar char="●"/>
            </a:pPr>
            <a:r>
              <a:rPr b="1" lang="en-GB" sz="1600">
                <a:solidFill>
                  <a:schemeClr val="dk1"/>
                </a:solidFill>
                <a:latin typeface="Consolas"/>
                <a:ea typeface="Consolas"/>
                <a:cs typeface="Consolas"/>
                <a:sym typeface="Consolas"/>
              </a:rPr>
              <a:t>Distribute offline repo</a:t>
            </a:r>
            <a:endParaRPr b="1" sz="1600">
              <a:solidFill>
                <a:schemeClr val="dk1"/>
              </a:solidFill>
              <a:latin typeface="Consolas"/>
              <a:ea typeface="Consolas"/>
              <a:cs typeface="Consolas"/>
              <a:sym typeface="Consolas"/>
            </a:endParaRPr>
          </a:p>
          <a:p>
            <a:pPr indent="-196850" lvl="0" marL="179999" rtl="0" algn="l">
              <a:spcBef>
                <a:spcPts val="0"/>
              </a:spcBef>
              <a:spcAft>
                <a:spcPts val="0"/>
              </a:spcAft>
              <a:buClr>
                <a:schemeClr val="dk1"/>
              </a:buClr>
              <a:buSzPts val="1600"/>
              <a:buFont typeface="Consolas"/>
              <a:buChar char="●"/>
            </a:pPr>
            <a:r>
              <a:rPr b="1" lang="en-GB" sz="1600">
                <a:solidFill>
                  <a:schemeClr val="dk1"/>
                </a:solidFill>
                <a:latin typeface="Consolas"/>
                <a:ea typeface="Consolas"/>
                <a:cs typeface="Consolas"/>
                <a:sym typeface="Consolas"/>
              </a:rPr>
              <a:t>Host ‘online’ stuff locally</a:t>
            </a:r>
            <a:endParaRPr b="1" sz="16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2"/>
              </a:solidFill>
            </a:endParaRPr>
          </a:p>
        </p:txBody>
      </p:sp>
      <p:cxnSp>
        <p:nvCxnSpPr>
          <p:cNvPr id="206" name="Google Shape;206;p32"/>
          <p:cNvCxnSpPr>
            <a:stCxn id="203" idx="3"/>
            <a:endCxn id="195" idx="1"/>
          </p:cNvCxnSpPr>
          <p:nvPr/>
        </p:nvCxnSpPr>
        <p:spPr>
          <a:xfrm flipH="1" rot="10800000">
            <a:off x="5788213" y="3845775"/>
            <a:ext cx="446100" cy="125700"/>
          </a:xfrm>
          <a:prstGeom prst="straightConnector1">
            <a:avLst/>
          </a:prstGeom>
          <a:noFill/>
          <a:ln cap="flat" cmpd="sng" w="28575">
            <a:solidFill>
              <a:schemeClr val="dk2"/>
            </a:solidFill>
            <a:prstDash val="solid"/>
            <a:round/>
            <a:headEnd len="med" w="med" type="none"/>
            <a:tailEnd len="med" w="med" type="triangle"/>
          </a:ln>
        </p:spPr>
      </p:cxnSp>
      <p:sp>
        <p:nvSpPr>
          <p:cNvPr id="207" name="Google Shape;207;p32"/>
          <p:cNvSpPr txBox="1"/>
          <p:nvPr/>
        </p:nvSpPr>
        <p:spPr>
          <a:xfrm>
            <a:off x="4033813" y="4413675"/>
            <a:ext cx="2348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chemeClr val="dk2"/>
                </a:solidFill>
                <a:latin typeface="Consolas"/>
                <a:ea typeface="Consolas"/>
                <a:cs typeface="Consolas"/>
                <a:sym typeface="Consolas"/>
              </a:rPr>
              <a:t>EasyOpen, OCFL, Bagit..</a:t>
            </a:r>
            <a:endParaRPr sz="1300">
              <a:solidFill>
                <a:schemeClr val="dk2"/>
              </a:solidFill>
              <a:latin typeface="Consolas"/>
              <a:ea typeface="Consolas"/>
              <a:cs typeface="Consolas"/>
              <a:sym typeface="Consolas"/>
            </a:endParaRPr>
          </a:p>
        </p:txBody>
      </p:sp>
      <p:pic>
        <p:nvPicPr>
          <p:cNvPr id="208" name="Google Shape;208;p32"/>
          <p:cNvPicPr preferRelativeResize="0"/>
          <p:nvPr/>
        </p:nvPicPr>
        <p:blipFill>
          <a:blip r:embed="rId7">
            <a:alphaModFix/>
          </a:blip>
          <a:stretch>
            <a:fillRect/>
          </a:stretch>
        </p:blipFill>
        <p:spPr>
          <a:xfrm>
            <a:off x="5549074" y="3294493"/>
            <a:ext cx="1711750" cy="1711776"/>
          </a:xfrm>
          <a:prstGeom prst="rect">
            <a:avLst/>
          </a:prstGeom>
          <a:noFill/>
          <a:ln>
            <a:noFill/>
          </a:ln>
        </p:spPr>
      </p:pic>
      <p:sp>
        <p:nvSpPr>
          <p:cNvPr id="209" name="Google Shape;209;p32"/>
          <p:cNvSpPr txBox="1"/>
          <p:nvPr>
            <p:ph idx="1" type="body"/>
          </p:nvPr>
        </p:nvSpPr>
        <p:spPr>
          <a:xfrm>
            <a:off x="0" y="4798575"/>
            <a:ext cx="8434500" cy="3396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1200"/>
              </a:spcAft>
              <a:buSzPct val="74542"/>
              <a:buNone/>
            </a:pPr>
            <a:r>
              <a:rPr lang="en-GB" sz="1365">
                <a:latin typeface="Consolas"/>
                <a:ea typeface="Consolas"/>
                <a:cs typeface="Consolas"/>
                <a:sym typeface="Consolas"/>
              </a:rPr>
              <a:t>Open Repositories 2024, Göteborg, Sweden. June 2 - 6, 2024.</a:t>
            </a:r>
            <a:endParaRPr sz="1365">
              <a:latin typeface="Consolas"/>
              <a:ea typeface="Consolas"/>
              <a:cs typeface="Consolas"/>
              <a:sym typeface="Consola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311700" y="445025"/>
            <a:ext cx="8702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sz="1720"/>
              <a:t>https://github.com/OpenRepositoriesConference/Super-Simple-Static-Sustainable</a:t>
            </a:r>
            <a:endParaRPr b="1" sz="1720"/>
          </a:p>
        </p:txBody>
      </p:sp>
      <p:pic>
        <p:nvPicPr>
          <p:cNvPr id="215" name="Google Shape;215;p33"/>
          <p:cNvPicPr preferRelativeResize="0"/>
          <p:nvPr/>
        </p:nvPicPr>
        <p:blipFill>
          <a:blip r:embed="rId3">
            <a:alphaModFix/>
          </a:blip>
          <a:stretch>
            <a:fillRect/>
          </a:stretch>
        </p:blipFill>
        <p:spPr>
          <a:xfrm>
            <a:off x="2238875" y="1017725"/>
            <a:ext cx="4044675" cy="4044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